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58" r:id="rId4"/>
    <p:sldId id="260" r:id="rId5"/>
    <p:sldId id="262" r:id="rId6"/>
    <p:sldId id="261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walabv\Desktop\Input%20Data\BrightCoffee%20Excel%20Analysi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walabv\Desktop\Input%20Data\BrightCoffee%20Excel%20Analysi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walabv\Desktop\Input%20Data\BrightCoffee%20Excel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[BrightCoffee Excel Analysis.xlsx]Sheet1!PivotTable1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Total Revenue % per Product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Sheet1!$A$4:$A$14</c:f>
              <c:strCache>
                <c:ptCount val="10"/>
                <c:pt idx="0">
                  <c:v>Drip coffee</c:v>
                </c:pt>
                <c:pt idx="1">
                  <c:v>Scone</c:v>
                </c:pt>
                <c:pt idx="2">
                  <c:v>Organic brewed coffee</c:v>
                </c:pt>
                <c:pt idx="3">
                  <c:v>Premium brewed coffee</c:v>
                </c:pt>
                <c:pt idx="4">
                  <c:v>Brewed herbal tea</c:v>
                </c:pt>
                <c:pt idx="5">
                  <c:v>Brewed Black tea</c:v>
                </c:pt>
                <c:pt idx="6">
                  <c:v>Gourmet brewed coffee</c:v>
                </c:pt>
                <c:pt idx="7">
                  <c:v>Hot chocolate</c:v>
                </c:pt>
                <c:pt idx="8">
                  <c:v>Brewed Chai tea</c:v>
                </c:pt>
                <c:pt idx="9">
                  <c:v>Barista Espresso</c:v>
                </c:pt>
              </c:strCache>
            </c:strRef>
          </c:cat>
          <c:val>
            <c:numRef>
              <c:f>Sheet1!$B$4:$B$14</c:f>
              <c:numCache>
                <c:formatCode>0.00%</c:formatCode>
                <c:ptCount val="10"/>
                <c:pt idx="0">
                  <c:v>5.7964288532396879E-2</c:v>
                </c:pt>
                <c:pt idx="1">
                  <c:v>6.681210657672508E-2</c:v>
                </c:pt>
                <c:pt idx="2">
                  <c:v>6.8407610589300033E-2</c:v>
                </c:pt>
                <c:pt idx="3">
                  <c:v>7.0282696605120112E-2</c:v>
                </c:pt>
                <c:pt idx="4">
                  <c:v>8.6155368143005298E-2</c:v>
                </c:pt>
                <c:pt idx="5">
                  <c:v>8.6866692031479717E-2</c:v>
                </c:pt>
                <c:pt idx="6">
                  <c:v>0.12692301655987231</c:v>
                </c:pt>
                <c:pt idx="7">
                  <c:v>0.13123880435098964</c:v>
                </c:pt>
                <c:pt idx="8">
                  <c:v>0.13969485963105899</c:v>
                </c:pt>
                <c:pt idx="9">
                  <c:v>0.16565455698005196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9-44CE-ABE1-C2FDB3AEE1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55604104"/>
        <c:axId val="655594384"/>
      </c:barChart>
      <c:catAx>
        <c:axId val="655604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Product Type</a:t>
                </a:r>
              </a:p>
            </c:rich>
          </c:tx>
          <c:layout>
            <c:manualLayout>
              <c:xMode val="edge"/>
              <c:yMode val="edge"/>
              <c:x val="0"/>
              <c:y val="0.29004999999999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594384"/>
        <c:crosses val="autoZero"/>
        <c:auto val="1"/>
        <c:lblAlgn val="ctr"/>
        <c:lblOffset val="100"/>
        <c:noMultiLvlLbl val="0"/>
      </c:catAx>
      <c:valAx>
        <c:axId val="65559438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Total Revenue %</a:t>
                </a:r>
              </a:p>
            </c:rich>
          </c:tx>
          <c:layout>
            <c:manualLayout>
              <c:xMode val="edge"/>
              <c:yMode val="edge"/>
              <c:x val="0.45939523184601933"/>
              <c:y val="0.920347039953339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655604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 cmpd="sng">
      <a:solidFill>
        <a:srgbClr val="080808">
          <a:alpha val="99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[BrightCoffee Excel Analysis.xlsx]Sheet1!PivotTable2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 Revenue</a:t>
            </a:r>
            <a:r>
              <a:rPr lang="en-US" b="1" baseline="0"/>
              <a:t> % per Product Category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308342075218127"/>
          <c:y val="0.16459228009152774"/>
          <c:w val="0.69358767829552448"/>
          <c:h val="0.707990425793967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Sheet1!$A$20:$A$29</c:f>
              <c:strCache>
                <c:ptCount val="9"/>
                <c:pt idx="0">
                  <c:v>Packaged Chocolate</c:v>
                </c:pt>
                <c:pt idx="1">
                  <c:v>Flavours</c:v>
                </c:pt>
                <c:pt idx="2">
                  <c:v>Loose Tea</c:v>
                </c:pt>
                <c:pt idx="3">
                  <c:v>Branded</c:v>
                </c:pt>
                <c:pt idx="4">
                  <c:v>Coffee beans</c:v>
                </c:pt>
                <c:pt idx="5">
                  <c:v>Drinking Chocolate</c:v>
                </c:pt>
                <c:pt idx="6">
                  <c:v>Bakery</c:v>
                </c:pt>
                <c:pt idx="7">
                  <c:v>Tea</c:v>
                </c:pt>
                <c:pt idx="8">
                  <c:v>Coffee</c:v>
                </c:pt>
              </c:strCache>
            </c:strRef>
          </c:cat>
          <c:val>
            <c:numRef>
              <c:f>Sheet1!$B$20:$B$29</c:f>
              <c:numCache>
                <c:formatCode>0.00%</c:formatCode>
                <c:ptCount val="9"/>
                <c:pt idx="0">
                  <c:v>6.3073300380944988E-3</c:v>
                </c:pt>
                <c:pt idx="1">
                  <c:v>1.2032987454586698E-2</c:v>
                </c:pt>
                <c:pt idx="2">
                  <c:v>1.6046654471594143E-2</c:v>
                </c:pt>
                <c:pt idx="3">
                  <c:v>1.947160835012661E-2</c:v>
                </c:pt>
                <c:pt idx="4">
                  <c:v>5.7361967268090897E-2</c:v>
                </c:pt>
                <c:pt idx="5">
                  <c:v>0.10362724996566242</c:v>
                </c:pt>
                <c:pt idx="6">
                  <c:v>0.1177936285125315</c:v>
                </c:pt>
                <c:pt idx="7">
                  <c:v>0.28105678959614427</c:v>
                </c:pt>
                <c:pt idx="8">
                  <c:v>0.38630178434316897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D5-40A6-B069-DAD0AA06F5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14081840"/>
        <c:axId val="914082200"/>
      </c:barChart>
      <c:catAx>
        <c:axId val="914081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Product Category</a:t>
                </a:r>
              </a:p>
            </c:rich>
          </c:tx>
          <c:layout>
            <c:manualLayout>
              <c:xMode val="edge"/>
              <c:yMode val="edge"/>
              <c:x val="5.0697074798743587E-3"/>
              <c:y val="0.266504447360746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082200"/>
        <c:crosses val="autoZero"/>
        <c:auto val="1"/>
        <c:lblAlgn val="ctr"/>
        <c:lblOffset val="100"/>
        <c:noMultiLvlLbl val="0"/>
      </c:catAx>
      <c:valAx>
        <c:axId val="91408220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Total Revenue %</a:t>
                </a:r>
              </a:p>
            </c:rich>
          </c:tx>
          <c:layout>
            <c:manualLayout>
              <c:xMode val="edge"/>
              <c:yMode val="edge"/>
              <c:x val="0.40012614762990129"/>
              <c:y val="0.931387061246698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91408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 cmpd="sng">
      <a:solidFill>
        <a:srgbClr val="080808">
          <a:alpha val="99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[BrightCoffee Excel Analysis.xlsx]Sheet1!PivotTable7</c:name>
    <c:fmtId val="7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Total Revenue/Store Location/Time of Day</a:t>
            </a:r>
          </a:p>
        </c:rich>
      </c:tx>
      <c:layout>
        <c:manualLayout>
          <c:xMode val="edge"/>
          <c:yMode val="edge"/>
          <c:x val="0.28295146999242543"/>
          <c:y val="3.657977386210980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Sheet1!$B$72:$B$73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Sheet1!$A$74:$A$78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Sheet1!$B$74:$B$78</c:f>
              <c:numCache>
                <c:formatCode>[$R-432]#\ ##0.00</c:formatCode>
                <c:ptCount val="4"/>
                <c:pt idx="0">
                  <c:v>104942.51999999974</c:v>
                </c:pt>
                <c:pt idx="1">
                  <c:v>167398.80999999904</c:v>
                </c:pt>
                <c:pt idx="2">
                  <c:v>232243.90999999826</c:v>
                </c:pt>
                <c:pt idx="3">
                  <c:v>232243.90999999826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2-4B3D-A28F-F034B0EC0F9D}"/>
            </c:ext>
          </c:extLst>
        </c:ser>
        <c:ser>
          <c:idx val="1"/>
          <c:order val="1"/>
          <c:tx>
            <c:strRef>
              <c:f>Sheet1!$C$72:$C$73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Sheet1!$A$74:$A$78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Sheet1!$C$74:$C$78</c:f>
              <c:numCache>
                <c:formatCode>[$R-432]#\ ##0.00</c:formatCode>
                <c:ptCount val="4"/>
                <c:pt idx="0">
                  <c:v>139443.30000000211</c:v>
                </c:pt>
                <c:pt idx="1">
                  <c:v>186465.25000000175</c:v>
                </c:pt>
                <c:pt idx="2">
                  <c:v>233874.80000000136</c:v>
                </c:pt>
                <c:pt idx="3">
                  <c:v>236511.17000000135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2-4B3D-A28F-F034B0EC0F9D}"/>
            </c:ext>
          </c:extLst>
        </c:ser>
        <c:ser>
          <c:idx val="2"/>
          <c:order val="2"/>
          <c:tx>
            <c:strRef>
              <c:f>Sheet1!$D$72:$D$73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Sheet1!$A$74:$A$78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Sheet1!$D$74:$D$78</c:f>
              <c:numCache>
                <c:formatCode>[$R-432]#\ ##0.00</c:formatCode>
                <c:ptCount val="4"/>
                <c:pt idx="0">
                  <c:v>143902.85000000231</c:v>
                </c:pt>
                <c:pt idx="1">
                  <c:v>198022.69000000192</c:v>
                </c:pt>
                <c:pt idx="2">
                  <c:v>229757.98000000181</c:v>
                </c:pt>
                <c:pt idx="3">
                  <c:v>230057.2500000018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2-4B3D-A28F-F034B0EC0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4860960"/>
        <c:axId val="1024866720"/>
      </c:barChart>
      <c:catAx>
        <c:axId val="102486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866720"/>
        <c:crosses val="autoZero"/>
        <c:auto val="1"/>
        <c:lblAlgn val="ctr"/>
        <c:lblOffset val="100"/>
        <c:noMultiLvlLbl val="0"/>
      </c:catAx>
      <c:valAx>
        <c:axId val="102486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2]#\ 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8609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solidFill>
        <a:srgbClr val="080808">
          <a:alpha val="99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[BrightCoffee Excel Analysis.xlsx]Sheet1!PivotTable8</c:name>
    <c:fmtId val="8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b="1">
                <a:solidFill>
                  <a:sysClr val="windowText" lastClr="000000"/>
                </a:solidFill>
              </a:rPr>
              <a:t>%Total Revenue/Store Location/Time of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Sheet1!$B$80:$B$81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Sheet1!$A$82:$A$86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Sheet1!$B$82:$B$86</c:f>
              <c:numCache>
                <c:formatCode>0.00%</c:formatCode>
                <c:ptCount val="4"/>
                <c:pt idx="0">
                  <c:v>0.45186338793555675</c:v>
                </c:pt>
                <c:pt idx="1">
                  <c:v>0.26892541552542648</c:v>
                </c:pt>
                <c:pt idx="2">
                  <c:v>0.27921119653901666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04-4828-97AD-9E6C023981CC}"/>
            </c:ext>
          </c:extLst>
        </c:ser>
        <c:ser>
          <c:idx val="1"/>
          <c:order val="1"/>
          <c:tx>
            <c:strRef>
              <c:f>Sheet1!$C$80:$C$81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Sheet1!$A$82:$A$86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Sheet1!$C$82:$C$86</c:f>
              <c:numCache>
                <c:formatCode>0.00%</c:formatCode>
                <c:ptCount val="4"/>
                <c:pt idx="0">
                  <c:v>0.58958441582273391</c:v>
                </c:pt>
                <c:pt idx="1">
                  <c:v>0.19881492277933163</c:v>
                </c:pt>
                <c:pt idx="2">
                  <c:v>0.20045374601123211</c:v>
                </c:pt>
                <c:pt idx="3">
                  <c:v>1.114691538670238E-2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04-4828-97AD-9E6C023981CC}"/>
            </c:ext>
          </c:extLst>
        </c:ser>
        <c:ser>
          <c:idx val="2"/>
          <c:order val="2"/>
          <c:tx>
            <c:strRef>
              <c:f>Sheet1!$D$80:$D$81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Sheet1!$A$82:$A$86</c:f>
              <c:strCache>
                <c:ptCount val="4"/>
                <c:pt idx="0">
                  <c:v>01. Morning</c:v>
                </c:pt>
                <c:pt idx="1">
                  <c:v>02. Afternoon</c:v>
                </c:pt>
                <c:pt idx="2">
                  <c:v>03. Evening</c:v>
                </c:pt>
                <c:pt idx="3">
                  <c:v>04. Night</c:v>
                </c:pt>
              </c:strCache>
            </c:strRef>
          </c:cat>
          <c:val>
            <c:numRef>
              <c:f>Sheet1!$D$82:$D$86</c:f>
              <c:numCache>
                <c:formatCode>0.00%</c:formatCode>
                <c:ptCount val="4"/>
                <c:pt idx="0">
                  <c:v>0.6255088679013644</c:v>
                </c:pt>
                <c:pt idx="1">
                  <c:v>0.23524509660095125</c:v>
                </c:pt>
                <c:pt idx="2">
                  <c:v>0.13794518538320197</c:v>
                </c:pt>
                <c:pt idx="3">
                  <c:v>1.3008501144823629E-3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04-4828-97AD-9E6C02398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1015397080"/>
        <c:axId val="1015401760"/>
      </c:barChart>
      <c:catAx>
        <c:axId val="1015397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401760"/>
        <c:crosses val="autoZero"/>
        <c:auto val="1"/>
        <c:lblAlgn val="ctr"/>
        <c:lblOffset val="100"/>
        <c:noMultiLvlLbl val="0"/>
      </c:catAx>
      <c:valAx>
        <c:axId val="101540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3970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solidFill>
        <a:srgbClr val="080808">
          <a:alpha val="99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[BrightCoffee Excel Analysis.xlsx]Sheet1!PivotTable3</c:name>
    <c:fmtId val="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 Sales %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80808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080808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Sheet1!$A$35:$A$41</c:f>
              <c:strCache>
                <c:ptCount val="6"/>
                <c:pt idx="0">
                  <c:v>Feb</c:v>
                </c:pt>
                <c:pt idx="1">
                  <c:v>Jan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Sheet1!$B$35:$B$41</c:f>
              <c:numCache>
                <c:formatCode>0.00%</c:formatCode>
                <c:ptCount val="6"/>
                <c:pt idx="0">
                  <c:v>0.10970653719252126</c:v>
                </c:pt>
                <c:pt idx="1">
                  <c:v>0.11611094718205961</c:v>
                </c:pt>
                <c:pt idx="2">
                  <c:v>0.14236567504493147</c:v>
                </c:pt>
                <c:pt idx="3">
                  <c:v>0.16990128490571099</c:v>
                </c:pt>
                <c:pt idx="4">
                  <c:v>0.22483838085785562</c:v>
                </c:pt>
                <c:pt idx="5">
                  <c:v>0.23707717481692106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9-4A26-8992-E7E8668312E1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55604824"/>
        <c:axId val="655605904"/>
      </c:lineChart>
      <c:catAx>
        <c:axId val="655604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80808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Month Name</a:t>
                </a:r>
              </a:p>
            </c:rich>
          </c:tx>
          <c:layout>
            <c:manualLayout>
              <c:xMode val="edge"/>
              <c:yMode val="edge"/>
              <c:x val="0.43481124234470692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8080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605904"/>
        <c:crosses val="autoZero"/>
        <c:auto val="1"/>
        <c:lblAlgn val="ctr"/>
        <c:lblOffset val="100"/>
        <c:noMultiLvlLbl val="0"/>
      </c:catAx>
      <c:valAx>
        <c:axId val="65560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80808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Total Number of Sales %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21278178769320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80808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604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solidFill>
        <a:srgbClr val="080808">
          <a:alpha val="99000"/>
        </a:srgbClr>
      </a:solidFill>
    </a:ln>
    <a:effectLst/>
  </c:spPr>
  <c:txPr>
    <a:bodyPr/>
    <a:lstStyle/>
    <a:p>
      <a:pPr>
        <a:defRPr>
          <a:solidFill>
            <a:srgbClr val="080808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CD5A95-96B7-9B4B-D60B-273452E508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6AD36-1091-4800-ED4D-298E6BAD9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BA9B2-C71A-4A64-86B7-1BE05D94535E}" type="datetimeFigureOut">
              <a:rPr lang="en-ZA" smtClean="0"/>
              <a:t>2025/10/31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728AF-9181-E967-FEA9-0FAB1DA31E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0220C-1C10-F69A-156E-CF1B6E8091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25F47-20EE-4E24-9752-4768376DEC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4628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0756-9471-4E4B-B2CF-0F5C30342B41}" type="datetimeFigureOut">
              <a:rPr lang="en-ZA" smtClean="0"/>
              <a:t>2025/10/31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C3DFE-B339-4B26-81C7-76E32E52775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0370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6" name="Google Shape;209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7" name="Google Shape;209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9CEDB-1CC7-4C1E-06A4-A74AC3050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1</a:t>
            </a:fld>
            <a:endParaRPr lang="en-Z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318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769C9-4F15-4B67-7C7D-7B51EFEA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F949E-9190-AEB7-9D06-294F8C10E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3BDF9-9FF5-DD3F-3818-5B33426C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3E2D1-F875-F7DF-E11E-2247EEE9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54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2D0B-A392-4312-7D69-DDF1A5B2F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D1204-5E58-0782-88C3-E580AC3C1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60BD2-0051-734D-F84A-8593C0EE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59AB-6B0A-2730-6FE6-DDAE81D09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27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240F-B3EC-E0B7-1B2B-CF1A0A3A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00FF4-B0E9-FB49-D8CC-7F9108755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0A77-B0CD-ABA4-E3F6-D8FC0B7CB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41AA7-F8F3-D5BF-B5D9-DCDCC9B5D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755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5C9CC-D241-3450-79E9-AF89147A8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40B63-7607-7F69-B64A-4A6FED302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98A72-79ED-8120-49A7-1D2F03643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CED0B-78A4-B981-9F88-0405254CF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876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412F-A99C-D0A4-1B38-1024E516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921FA-6828-A6D8-D649-C96CB9104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65C52-CCD5-EA7F-9682-E862A3300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231C0-D064-3069-4EB1-D307EDF42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C3DFE-B339-4B26-81C7-76E32E527751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818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64347" y="1340167"/>
            <a:ext cx="3729200" cy="30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9333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4167" y="4299667"/>
            <a:ext cx="3729200" cy="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65966" y="-250733"/>
            <a:ext cx="4898503" cy="1776631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352798" y="4670528"/>
            <a:ext cx="2404324" cy="2049105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8883920" y="6172506"/>
            <a:ext cx="560569" cy="61506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11112552" y="535922"/>
            <a:ext cx="662531" cy="542097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620813" y="1600396"/>
            <a:ext cx="457068" cy="50153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2"/>
          <p:cNvSpPr/>
          <p:nvPr/>
        </p:nvSpPr>
        <p:spPr>
          <a:xfrm>
            <a:off x="9787704" y="5045154"/>
            <a:ext cx="2404297" cy="1852069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190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9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3"/>
          <p:cNvSpPr txBox="1">
            <a:spLocks noGrp="1"/>
          </p:cNvSpPr>
          <p:nvPr>
            <p:ph type="title" hasCustomPrompt="1"/>
          </p:nvPr>
        </p:nvSpPr>
        <p:spPr>
          <a:xfrm>
            <a:off x="2393567" y="1600500"/>
            <a:ext cx="10732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4" name="Google Shape;5194;p13"/>
          <p:cNvSpPr txBox="1">
            <a:spLocks noGrp="1"/>
          </p:cNvSpPr>
          <p:nvPr>
            <p:ph type="title" idx="2"/>
          </p:nvPr>
        </p:nvSpPr>
        <p:spPr>
          <a:xfrm>
            <a:off x="3711403" y="2067896"/>
            <a:ext cx="2387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title" idx="3"/>
          </p:nvPr>
        </p:nvSpPr>
        <p:spPr>
          <a:xfrm>
            <a:off x="3711403" y="1600500"/>
            <a:ext cx="2832400" cy="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title" idx="4" hasCustomPrompt="1"/>
          </p:nvPr>
        </p:nvSpPr>
        <p:spPr>
          <a:xfrm>
            <a:off x="2393567" y="3231133"/>
            <a:ext cx="10732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7" name="Google Shape;5197;p13"/>
          <p:cNvSpPr txBox="1">
            <a:spLocks noGrp="1"/>
          </p:cNvSpPr>
          <p:nvPr>
            <p:ph type="title" idx="5"/>
          </p:nvPr>
        </p:nvSpPr>
        <p:spPr>
          <a:xfrm>
            <a:off x="3711403" y="3698517"/>
            <a:ext cx="2387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title" idx="6"/>
          </p:nvPr>
        </p:nvSpPr>
        <p:spPr>
          <a:xfrm>
            <a:off x="3711403" y="3231133"/>
            <a:ext cx="2832400" cy="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9" name="Google Shape;5199;p13"/>
          <p:cNvSpPr txBox="1">
            <a:spLocks noGrp="1"/>
          </p:cNvSpPr>
          <p:nvPr>
            <p:ph type="title" idx="7" hasCustomPrompt="1"/>
          </p:nvPr>
        </p:nvSpPr>
        <p:spPr>
          <a:xfrm>
            <a:off x="2393567" y="4861767"/>
            <a:ext cx="10732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0" name="Google Shape;5200;p13"/>
          <p:cNvSpPr txBox="1">
            <a:spLocks noGrp="1"/>
          </p:cNvSpPr>
          <p:nvPr>
            <p:ph type="title" idx="8"/>
          </p:nvPr>
        </p:nvSpPr>
        <p:spPr>
          <a:xfrm>
            <a:off x="3711403" y="5329163"/>
            <a:ext cx="2387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1" name="Google Shape;5201;p13"/>
          <p:cNvSpPr txBox="1">
            <a:spLocks noGrp="1"/>
          </p:cNvSpPr>
          <p:nvPr>
            <p:ph type="title" idx="9"/>
          </p:nvPr>
        </p:nvSpPr>
        <p:spPr>
          <a:xfrm>
            <a:off x="3711403" y="4861767"/>
            <a:ext cx="2832400" cy="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2" name="Google Shape;520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93200" y="2573651"/>
            <a:ext cx="10732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3" name="Google Shape;5203;p13"/>
          <p:cNvSpPr txBox="1">
            <a:spLocks noGrp="1"/>
          </p:cNvSpPr>
          <p:nvPr>
            <p:ph type="title" idx="14"/>
          </p:nvPr>
        </p:nvSpPr>
        <p:spPr>
          <a:xfrm>
            <a:off x="7614433" y="2955547"/>
            <a:ext cx="2387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4" name="Google Shape;5204;p13"/>
          <p:cNvSpPr txBox="1">
            <a:spLocks noGrp="1"/>
          </p:cNvSpPr>
          <p:nvPr>
            <p:ph type="title" idx="15"/>
          </p:nvPr>
        </p:nvSpPr>
        <p:spPr>
          <a:xfrm>
            <a:off x="7614433" y="2488167"/>
            <a:ext cx="2832400" cy="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5" name="Google Shape;5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6293200" y="4118784"/>
            <a:ext cx="10732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6" name="Google Shape;5206;p13"/>
          <p:cNvSpPr txBox="1">
            <a:spLocks noGrp="1"/>
          </p:cNvSpPr>
          <p:nvPr>
            <p:ph type="title" idx="17"/>
          </p:nvPr>
        </p:nvSpPr>
        <p:spPr>
          <a:xfrm>
            <a:off x="7614433" y="4586167"/>
            <a:ext cx="2387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7" name="Google Shape;5207;p13"/>
          <p:cNvSpPr txBox="1">
            <a:spLocks noGrp="1"/>
          </p:cNvSpPr>
          <p:nvPr>
            <p:ph type="title" idx="18"/>
          </p:nvPr>
        </p:nvSpPr>
        <p:spPr>
          <a:xfrm>
            <a:off x="7614433" y="4118800"/>
            <a:ext cx="2832400" cy="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24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3"/>
          <p:cNvSpPr txBox="1">
            <a:spLocks noGrp="1"/>
          </p:cNvSpPr>
          <p:nvPr>
            <p:ph type="title" idx="19"/>
          </p:nvPr>
        </p:nvSpPr>
        <p:spPr>
          <a:xfrm>
            <a:off x="1031733" y="719333"/>
            <a:ext cx="101288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09" name="Google Shape;5209;p13"/>
          <p:cNvSpPr/>
          <p:nvPr/>
        </p:nvSpPr>
        <p:spPr>
          <a:xfrm rot="-7200012">
            <a:off x="-2447780" y="4738302"/>
            <a:ext cx="4556387" cy="372786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0" name="Google Shape;5210;p13"/>
          <p:cNvSpPr/>
          <p:nvPr/>
        </p:nvSpPr>
        <p:spPr>
          <a:xfrm rot="-7200012">
            <a:off x="10151620" y="-2383665"/>
            <a:ext cx="4556387" cy="372786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1" name="Google Shape;5211;p13"/>
          <p:cNvSpPr/>
          <p:nvPr/>
        </p:nvSpPr>
        <p:spPr>
          <a:xfrm>
            <a:off x="218977" y="3906417"/>
            <a:ext cx="1146783" cy="10075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2" name="Google Shape;5212;p13"/>
          <p:cNvSpPr/>
          <p:nvPr/>
        </p:nvSpPr>
        <p:spPr>
          <a:xfrm>
            <a:off x="10986043" y="1566117"/>
            <a:ext cx="1146783" cy="10075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70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8" name="Google Shape;19898;p53"/>
          <p:cNvSpPr/>
          <p:nvPr/>
        </p:nvSpPr>
        <p:spPr>
          <a:xfrm>
            <a:off x="-121915" y="5471503"/>
            <a:ext cx="12435841" cy="1386507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899" name="Google Shape;19899;p53"/>
          <p:cNvGrpSpPr/>
          <p:nvPr/>
        </p:nvGrpSpPr>
        <p:grpSpPr>
          <a:xfrm>
            <a:off x="-101615" y="-6"/>
            <a:ext cx="2404324" cy="2049105"/>
            <a:chOff x="3796300" y="2184925"/>
            <a:chExt cx="427775" cy="364575"/>
          </a:xfrm>
        </p:grpSpPr>
        <p:sp>
          <p:nvSpPr>
            <p:cNvPr id="19900" name="Google Shape;19900;p53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1" name="Google Shape;19901;p53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2" name="Google Shape;19902;p53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3" name="Google Shape;19903;p53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4" name="Google Shape;19904;p53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5" name="Google Shape;19905;p53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6" name="Google Shape;19906;p53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7" name="Google Shape;19907;p53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8" name="Google Shape;19908;p53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9" name="Google Shape;19909;p53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0" name="Google Shape;19910;p53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1" name="Google Shape;19911;p53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2" name="Google Shape;19912;p53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3" name="Google Shape;19913;p53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4" name="Google Shape;19914;p53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5" name="Google Shape;19915;p53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6" name="Google Shape;19916;p53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7" name="Google Shape;19917;p53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8" name="Google Shape;19918;p53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9" name="Google Shape;19919;p53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0" name="Google Shape;19920;p53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1" name="Google Shape;19921;p53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2" name="Google Shape;19922;p53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3" name="Google Shape;19923;p53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4" name="Google Shape;19924;p53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5" name="Google Shape;19925;p53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6" name="Google Shape;19926;p53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7" name="Google Shape;19927;p53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8" name="Google Shape;19928;p53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9" name="Google Shape;19929;p53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0" name="Google Shape;19930;p53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1" name="Google Shape;19931;p53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2" name="Google Shape;19932;p53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3" name="Google Shape;19933;p53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4" name="Google Shape;19934;p53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5" name="Google Shape;19935;p53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6" name="Google Shape;19936;p53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7" name="Google Shape;19937;p53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8" name="Google Shape;19938;p53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9" name="Google Shape;19939;p53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0" name="Google Shape;19940;p53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1" name="Google Shape;19941;p53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2" name="Google Shape;19942;p53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3" name="Google Shape;19943;p53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4" name="Google Shape;19944;p53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5" name="Google Shape;19945;p53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6" name="Google Shape;19946;p53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7" name="Google Shape;19947;p53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8" name="Google Shape;19948;p53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9" name="Google Shape;19949;p53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0" name="Google Shape;19950;p53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1" name="Google Shape;19951;p53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2" name="Google Shape;19952;p53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3" name="Google Shape;19953;p53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4" name="Google Shape;19954;p53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5" name="Google Shape;19955;p53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6" name="Google Shape;19956;p53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7" name="Google Shape;19957;p53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8" name="Google Shape;19958;p53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9" name="Google Shape;19959;p53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0" name="Google Shape;19960;p53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1" name="Google Shape;19961;p53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2" name="Google Shape;19962;p53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3" name="Google Shape;19963;p53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4" name="Google Shape;19964;p53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5" name="Google Shape;19965;p53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6" name="Google Shape;19966;p53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7" name="Google Shape;19967;p53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8" name="Google Shape;19968;p53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9" name="Google Shape;19969;p53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0" name="Google Shape;19970;p53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1" name="Google Shape;19971;p53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2" name="Google Shape;19972;p53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3" name="Google Shape;19973;p53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4" name="Google Shape;19974;p53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5" name="Google Shape;19975;p53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6" name="Google Shape;19976;p53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7" name="Google Shape;19977;p53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8" name="Google Shape;19978;p53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9" name="Google Shape;19979;p53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0" name="Google Shape;19980;p53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1" name="Google Shape;19981;p53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2" name="Google Shape;19982;p53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3" name="Google Shape;19983;p53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4" name="Google Shape;19984;p53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5" name="Google Shape;19985;p53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6" name="Google Shape;19986;p53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7" name="Google Shape;19987;p53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8" name="Google Shape;19988;p53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9" name="Google Shape;19989;p53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0" name="Google Shape;19990;p53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1" name="Google Shape;19991;p53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2" name="Google Shape;19992;p53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3" name="Google Shape;19993;p53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4" name="Google Shape;19994;p53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5" name="Google Shape;19995;p53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6" name="Google Shape;19996;p53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7" name="Google Shape;19997;p53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8" name="Google Shape;19998;p53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9" name="Google Shape;19999;p53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0" name="Google Shape;20000;p53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1" name="Google Shape;20001;p53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2" name="Google Shape;20002;p53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3" name="Google Shape;20003;p53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4" name="Google Shape;20004;p53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5" name="Google Shape;20005;p53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6" name="Google Shape;20006;p53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7" name="Google Shape;20007;p53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8" name="Google Shape;20008;p53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9" name="Google Shape;20009;p53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0" name="Google Shape;20010;p53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1" name="Google Shape;20011;p53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2" name="Google Shape;20012;p53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3" name="Google Shape;20013;p53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4" name="Google Shape;20014;p53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5" name="Google Shape;20015;p53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6" name="Google Shape;20016;p53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7" name="Google Shape;20017;p53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8" name="Google Shape;20018;p53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9" name="Google Shape;20019;p53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0" name="Google Shape;20020;p53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1" name="Google Shape;20021;p53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2" name="Google Shape;20022;p53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3" name="Google Shape;20023;p53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4" name="Google Shape;20024;p53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5" name="Google Shape;20025;p53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6" name="Google Shape;20026;p53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7" name="Google Shape;20027;p53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8" name="Google Shape;20028;p53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9" name="Google Shape;20029;p53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0" name="Google Shape;20030;p53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1" name="Google Shape;20031;p53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2" name="Google Shape;20032;p53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3" name="Google Shape;20033;p53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4" name="Google Shape;20034;p53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5" name="Google Shape;20035;p53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6" name="Google Shape;20036;p53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7" name="Google Shape;20037;p53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8" name="Google Shape;20038;p53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9" name="Google Shape;20039;p53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0" name="Google Shape;20040;p53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1" name="Google Shape;20041;p53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2" name="Google Shape;20042;p53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3" name="Google Shape;20043;p53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4" name="Google Shape;20044;p53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5" name="Google Shape;20045;p53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6" name="Google Shape;20046;p53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7" name="Google Shape;20047;p53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8" name="Google Shape;20048;p53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9" name="Google Shape;20049;p53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0" name="Google Shape;20050;p53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1" name="Google Shape;20051;p53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2" name="Google Shape;20052;p53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3" name="Google Shape;20053;p53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4" name="Google Shape;20054;p53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5" name="Google Shape;20055;p53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6" name="Google Shape;20056;p53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7" name="Google Shape;20057;p53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8" name="Google Shape;20058;p53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9" name="Google Shape;20059;p53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0" name="Google Shape;20060;p53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1" name="Google Shape;20061;p53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2" name="Google Shape;20062;p53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3" name="Google Shape;20063;p53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4" name="Google Shape;20064;p53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5" name="Google Shape;20065;p53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6" name="Google Shape;20066;p53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7" name="Google Shape;20067;p53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8" name="Google Shape;20068;p53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9" name="Google Shape;20069;p53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0" name="Google Shape;20070;p53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1" name="Google Shape;20071;p53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2" name="Google Shape;20072;p53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3" name="Google Shape;20073;p53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4" name="Google Shape;20074;p53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5" name="Google Shape;20075;p53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6" name="Google Shape;20076;p53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7" name="Google Shape;20077;p53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8" name="Google Shape;20078;p53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9" name="Google Shape;20079;p53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0" name="Google Shape;20080;p53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1" name="Google Shape;20081;p53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2" name="Google Shape;20082;p53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3" name="Google Shape;20083;p53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4" name="Google Shape;20084;p53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5" name="Google Shape;20085;p53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6" name="Google Shape;20086;p53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7" name="Google Shape;20087;p53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8" name="Google Shape;20088;p53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9" name="Google Shape;20089;p53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0" name="Google Shape;20090;p53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1" name="Google Shape;20091;p53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2" name="Google Shape;20092;p53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3" name="Google Shape;20093;p53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4" name="Google Shape;20094;p53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5" name="Google Shape;20095;p53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6" name="Google Shape;20096;p53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7" name="Google Shape;20097;p53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8" name="Google Shape;20098;p53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9" name="Google Shape;20099;p53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0" name="Google Shape;20100;p53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1" name="Google Shape;20101;p53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2" name="Google Shape;20102;p53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3" name="Google Shape;20103;p53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4" name="Google Shape;20104;p53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5" name="Google Shape;20105;p53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6" name="Google Shape;20106;p53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7" name="Google Shape;20107;p53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8" name="Google Shape;20108;p53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9" name="Google Shape;20109;p53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0" name="Google Shape;20110;p53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1" name="Google Shape;20111;p53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2" name="Google Shape;20112;p53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3" name="Google Shape;20113;p53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4" name="Google Shape;20114;p53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5" name="Google Shape;20115;p53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6" name="Google Shape;20116;p53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7" name="Google Shape;20117;p53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8" name="Google Shape;20118;p53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9" name="Google Shape;20119;p53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0" name="Google Shape;20120;p53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1" name="Google Shape;20121;p53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2" name="Google Shape;20122;p53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3" name="Google Shape;20123;p53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4" name="Google Shape;20124;p53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5" name="Google Shape;20125;p53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6" name="Google Shape;20126;p53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7" name="Google Shape;20127;p53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8" name="Google Shape;20128;p53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9" name="Google Shape;20129;p53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0" name="Google Shape;20130;p53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1" name="Google Shape;20131;p53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2" name="Google Shape;20132;p53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3" name="Google Shape;20133;p53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4" name="Google Shape;20134;p53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5" name="Google Shape;20135;p53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6" name="Google Shape;20136;p53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7" name="Google Shape;20137;p53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8" name="Google Shape;20138;p53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9" name="Google Shape;20139;p53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0" name="Google Shape;20140;p53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1" name="Google Shape;20141;p53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2" name="Google Shape;20142;p53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3" name="Google Shape;20143;p53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4" name="Google Shape;20144;p53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5" name="Google Shape;20145;p53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6" name="Google Shape;20146;p53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7" name="Google Shape;20147;p53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8" name="Google Shape;20148;p53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9" name="Google Shape;20149;p53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0" name="Google Shape;20150;p53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1" name="Google Shape;20151;p53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2" name="Google Shape;20152;p53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3" name="Google Shape;20153;p53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4" name="Google Shape;20154;p53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5" name="Google Shape;20155;p53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6" name="Google Shape;20156;p53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7" name="Google Shape;20157;p53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8" name="Google Shape;20158;p53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9" name="Google Shape;20159;p53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0" name="Google Shape;20160;p53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1" name="Google Shape;20161;p53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2" name="Google Shape;20162;p53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3" name="Google Shape;20163;p53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4" name="Google Shape;20164;p53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5" name="Google Shape;20165;p53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6" name="Google Shape;20166;p53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7" name="Google Shape;20167;p53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8" name="Google Shape;20168;p53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9" name="Google Shape;20169;p53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0" name="Google Shape;20170;p53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1" name="Google Shape;20171;p53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2" name="Google Shape;20172;p53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3" name="Google Shape;20173;p53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4" name="Google Shape;20174;p53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5" name="Google Shape;20175;p53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6" name="Google Shape;20176;p53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7" name="Google Shape;20177;p53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8" name="Google Shape;20178;p53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9" name="Google Shape;20179;p53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0" name="Google Shape;20180;p53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1" name="Google Shape;20181;p53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2" name="Google Shape;20182;p53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3" name="Google Shape;20183;p53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4" name="Google Shape;20184;p53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5" name="Google Shape;20185;p53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6" name="Google Shape;20186;p53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7" name="Google Shape;20187;p53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8" name="Google Shape;20188;p53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9" name="Google Shape;20189;p53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0" name="Google Shape;20190;p53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1" name="Google Shape;20191;p53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2" name="Google Shape;20192;p53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3" name="Google Shape;20193;p53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4" name="Google Shape;20194;p53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5" name="Google Shape;20195;p53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6" name="Google Shape;20196;p53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7" name="Google Shape;20197;p53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8" name="Google Shape;20198;p53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9" name="Google Shape;20199;p53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0" name="Google Shape;20200;p53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1" name="Google Shape;20201;p53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2" name="Google Shape;20202;p53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3" name="Google Shape;20203;p53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4" name="Google Shape;20204;p53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5" name="Google Shape;20205;p53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6" name="Google Shape;20206;p53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7" name="Google Shape;20207;p53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8" name="Google Shape;20208;p53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9" name="Google Shape;20209;p53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0" name="Google Shape;20210;p53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1" name="Google Shape;20211;p53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2" name="Google Shape;20212;p53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3" name="Google Shape;20213;p53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4" name="Google Shape;20214;p53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5" name="Google Shape;20215;p53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6" name="Google Shape;20216;p53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7" name="Google Shape;20217;p53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8" name="Google Shape;20218;p53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9" name="Google Shape;20219;p53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0" name="Google Shape;20220;p53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1" name="Google Shape;20221;p53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2" name="Google Shape;20222;p53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3" name="Google Shape;20223;p53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4" name="Google Shape;20224;p53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5" name="Google Shape;20225;p53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6" name="Google Shape;20226;p53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7" name="Google Shape;20227;p53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8" name="Google Shape;20228;p53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9" name="Google Shape;20229;p53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0" name="Google Shape;20230;p53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1" name="Google Shape;20231;p53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2" name="Google Shape;20232;p53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3" name="Google Shape;20233;p53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4" name="Google Shape;20234;p53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5" name="Google Shape;20235;p53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6" name="Google Shape;20236;p53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7" name="Google Shape;20237;p53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8" name="Google Shape;20238;p53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9" name="Google Shape;20239;p53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0" name="Google Shape;20240;p53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1" name="Google Shape;20241;p53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2" name="Google Shape;20242;p53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3" name="Google Shape;20243;p53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4" name="Google Shape;20244;p53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5" name="Google Shape;20245;p53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6" name="Google Shape;20246;p53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7" name="Google Shape;20247;p53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8" name="Google Shape;20248;p53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9" name="Google Shape;20249;p53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0" name="Google Shape;20250;p53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1" name="Google Shape;20251;p53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2" name="Google Shape;20252;p53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3" name="Google Shape;20253;p53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4" name="Google Shape;20254;p53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5" name="Google Shape;20255;p53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6" name="Google Shape;20256;p53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7" name="Google Shape;20257;p53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8" name="Google Shape;20258;p53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9" name="Google Shape;20259;p53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0" name="Google Shape;20260;p53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1" name="Google Shape;20261;p53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2" name="Google Shape;20262;p53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3" name="Google Shape;20263;p53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4" name="Google Shape;20264;p53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5" name="Google Shape;20265;p53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6" name="Google Shape;20266;p53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7" name="Google Shape;20267;p53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8" name="Google Shape;20268;p53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9" name="Google Shape;20269;p53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0" name="Google Shape;20270;p53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1" name="Google Shape;20271;p53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2" name="Google Shape;20272;p53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3" name="Google Shape;20273;p53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4" name="Google Shape;20274;p53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5" name="Google Shape;20275;p53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6" name="Google Shape;20276;p53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7" name="Google Shape;20277;p53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8" name="Google Shape;20278;p53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9" name="Google Shape;20279;p53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0" name="Google Shape;20280;p53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1" name="Google Shape;20281;p53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2" name="Google Shape;20282;p53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3" name="Google Shape;20283;p53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4" name="Google Shape;20284;p53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5" name="Google Shape;20285;p53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6" name="Google Shape;20286;p53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7" name="Google Shape;20287;p53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8" name="Google Shape;20288;p53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9" name="Google Shape;20289;p53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0" name="Google Shape;20290;p53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1" name="Google Shape;20291;p53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2" name="Google Shape;20292;p53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3" name="Google Shape;20293;p53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4" name="Google Shape;20294;p53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5" name="Google Shape;20295;p53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6" name="Google Shape;20296;p53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7" name="Google Shape;20297;p53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8" name="Google Shape;20298;p53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9" name="Google Shape;20299;p53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0" name="Google Shape;20300;p53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1" name="Google Shape;20301;p53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2" name="Google Shape;20302;p53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3" name="Google Shape;20303;p53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4" name="Google Shape;20304;p53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5" name="Google Shape;20305;p53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6" name="Google Shape;20306;p53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7" name="Google Shape;20307;p53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8" name="Google Shape;20308;p53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9" name="Google Shape;20309;p53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0" name="Google Shape;20310;p53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1" name="Google Shape;20311;p53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2" name="Google Shape;20312;p53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3" name="Google Shape;20313;p53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4" name="Google Shape;20314;p53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5" name="Google Shape;20315;p53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6" name="Google Shape;20316;p53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7" name="Google Shape;20317;p53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8" name="Google Shape;20318;p53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9" name="Google Shape;20319;p53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0" name="Google Shape;20320;p53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1" name="Google Shape;20321;p53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2" name="Google Shape;20322;p53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3" name="Google Shape;20323;p53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4" name="Google Shape;20324;p53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5" name="Google Shape;20325;p53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6" name="Google Shape;20326;p53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7" name="Google Shape;20327;p53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8" name="Google Shape;20328;p53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9" name="Google Shape;20329;p53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0" name="Google Shape;20330;p53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1" name="Google Shape;20331;p53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2" name="Google Shape;20332;p53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3" name="Google Shape;20333;p53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4" name="Google Shape;20334;p53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5" name="Google Shape;20335;p53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6" name="Google Shape;20336;p53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7" name="Google Shape;20337;p53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8" name="Google Shape;20338;p53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9" name="Google Shape;20339;p53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0" name="Google Shape;20340;p53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1" name="Google Shape;20341;p53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2" name="Google Shape;20342;p53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3" name="Google Shape;20343;p53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4" name="Google Shape;20344;p53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5" name="Google Shape;20345;p53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6" name="Google Shape;20346;p53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7" name="Google Shape;20347;p53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8" name="Google Shape;20348;p53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9" name="Google Shape;20349;p53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0" name="Google Shape;20350;p53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1" name="Google Shape;20351;p53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2" name="Google Shape;20352;p53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3" name="Google Shape;20353;p53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4" name="Google Shape;20354;p53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5" name="Google Shape;20355;p53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6" name="Google Shape;20356;p53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7" name="Google Shape;20357;p53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8" name="Google Shape;20358;p53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9" name="Google Shape;20359;p53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0" name="Google Shape;20360;p53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1" name="Google Shape;20361;p53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2" name="Google Shape;20362;p53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63" name="Google Shape;20363;p53"/>
          <p:cNvSpPr/>
          <p:nvPr/>
        </p:nvSpPr>
        <p:spPr>
          <a:xfrm rot="10284816">
            <a:off x="9909447" y="-1501761"/>
            <a:ext cx="3670471" cy="322476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64" name="Google Shape;20364;p53"/>
          <p:cNvSpPr/>
          <p:nvPr/>
        </p:nvSpPr>
        <p:spPr>
          <a:xfrm flipH="1">
            <a:off x="2218633" y="98700"/>
            <a:ext cx="458200" cy="374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65" name="Google Shape;20365;p53"/>
          <p:cNvSpPr/>
          <p:nvPr/>
        </p:nvSpPr>
        <p:spPr>
          <a:xfrm flipH="1">
            <a:off x="574826" y="1434036"/>
            <a:ext cx="560569" cy="61506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368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7" name="Google Shape;20367;p54"/>
          <p:cNvSpPr/>
          <p:nvPr/>
        </p:nvSpPr>
        <p:spPr>
          <a:xfrm rot="5400000">
            <a:off x="-2881793" y="2678589"/>
            <a:ext cx="7159447" cy="1599071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68" name="Google Shape;20368;p54"/>
          <p:cNvSpPr/>
          <p:nvPr/>
        </p:nvSpPr>
        <p:spPr>
          <a:xfrm rot="-7617907" flipH="1">
            <a:off x="9667513" y="4349332"/>
            <a:ext cx="3516825" cy="3858733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369" name="Google Shape;20369;p54"/>
          <p:cNvGrpSpPr/>
          <p:nvPr/>
        </p:nvGrpSpPr>
        <p:grpSpPr>
          <a:xfrm rot="10800000">
            <a:off x="9821415" y="15"/>
            <a:ext cx="2370600" cy="1491831"/>
            <a:chOff x="4560800" y="2780575"/>
            <a:chExt cx="421775" cy="265425"/>
          </a:xfrm>
        </p:grpSpPr>
        <p:sp>
          <p:nvSpPr>
            <p:cNvPr id="20370" name="Google Shape;20370;p54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1" name="Google Shape;20371;p54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2" name="Google Shape;20372;p54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3" name="Google Shape;20373;p54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4" name="Google Shape;20374;p54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5" name="Google Shape;20375;p54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6" name="Google Shape;20376;p54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7" name="Google Shape;20377;p54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8" name="Google Shape;20378;p54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9" name="Google Shape;20379;p54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0" name="Google Shape;20380;p54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1" name="Google Shape;20381;p54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2" name="Google Shape;20382;p54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3" name="Google Shape;20383;p54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4" name="Google Shape;20384;p54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5" name="Google Shape;20385;p54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6" name="Google Shape;20386;p54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7" name="Google Shape;20387;p54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8" name="Google Shape;20388;p54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9" name="Google Shape;20389;p54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0" name="Google Shape;20390;p54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1" name="Google Shape;20391;p54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2" name="Google Shape;20392;p54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3" name="Google Shape;20393;p54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4" name="Google Shape;20394;p54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5" name="Google Shape;20395;p54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6" name="Google Shape;20396;p54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7" name="Google Shape;20397;p54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8" name="Google Shape;20398;p54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9" name="Google Shape;20399;p54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0" name="Google Shape;20400;p54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1" name="Google Shape;20401;p54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2" name="Google Shape;20402;p54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3" name="Google Shape;20403;p54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4" name="Google Shape;20404;p54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5" name="Google Shape;20405;p54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6" name="Google Shape;20406;p54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7" name="Google Shape;20407;p54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8" name="Google Shape;20408;p54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9" name="Google Shape;20409;p54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0" name="Google Shape;20410;p54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1" name="Google Shape;20411;p54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2" name="Google Shape;20412;p54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3" name="Google Shape;20413;p54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4" name="Google Shape;20414;p54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5" name="Google Shape;20415;p54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6" name="Google Shape;20416;p54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7" name="Google Shape;20417;p54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8" name="Google Shape;20418;p54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9" name="Google Shape;20419;p54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0" name="Google Shape;20420;p54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1" name="Google Shape;20421;p54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2" name="Google Shape;20422;p54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3" name="Google Shape;20423;p54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4" name="Google Shape;20424;p54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5" name="Google Shape;20425;p54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6" name="Google Shape;20426;p54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7" name="Google Shape;20427;p54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8" name="Google Shape;20428;p54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9" name="Google Shape;20429;p54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0" name="Google Shape;20430;p54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1" name="Google Shape;20431;p54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2" name="Google Shape;20432;p54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3" name="Google Shape;20433;p54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4" name="Google Shape;20434;p54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5" name="Google Shape;20435;p54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6" name="Google Shape;20436;p54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7" name="Google Shape;20437;p54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8" name="Google Shape;20438;p54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9" name="Google Shape;20439;p54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0" name="Google Shape;20440;p54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1" name="Google Shape;20441;p54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2" name="Google Shape;20442;p54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3" name="Google Shape;20443;p54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4" name="Google Shape;20444;p54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5" name="Google Shape;20445;p54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6" name="Google Shape;20446;p54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7" name="Google Shape;20447;p54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8" name="Google Shape;20448;p54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9" name="Google Shape;20449;p54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0" name="Google Shape;20450;p54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1" name="Google Shape;20451;p54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2" name="Google Shape;20452;p54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3" name="Google Shape;20453;p54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4" name="Google Shape;20454;p54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5" name="Google Shape;20455;p54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6" name="Google Shape;20456;p54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7" name="Google Shape;20457;p54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8" name="Google Shape;20458;p54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9" name="Google Shape;20459;p54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0" name="Google Shape;20460;p54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1" name="Google Shape;20461;p54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2" name="Google Shape;20462;p54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3" name="Google Shape;20463;p54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4" name="Google Shape;20464;p54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5" name="Google Shape;20465;p54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6" name="Google Shape;20466;p54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7" name="Google Shape;20467;p54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8" name="Google Shape;20468;p54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9" name="Google Shape;20469;p54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0" name="Google Shape;20470;p54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1" name="Google Shape;20471;p54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2" name="Google Shape;20472;p54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3" name="Google Shape;20473;p54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4" name="Google Shape;20474;p54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5" name="Google Shape;20475;p54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6" name="Google Shape;20476;p54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7" name="Google Shape;20477;p54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8" name="Google Shape;20478;p54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9" name="Google Shape;20479;p54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0" name="Google Shape;20480;p54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1" name="Google Shape;20481;p54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2" name="Google Shape;20482;p54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3" name="Google Shape;20483;p54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4" name="Google Shape;20484;p54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5" name="Google Shape;20485;p54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6" name="Google Shape;20486;p54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7" name="Google Shape;20487;p54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8" name="Google Shape;20488;p54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9" name="Google Shape;20489;p54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0" name="Google Shape;20490;p54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1" name="Google Shape;20491;p54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2" name="Google Shape;20492;p54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3" name="Google Shape;20493;p54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4" name="Google Shape;20494;p54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5" name="Google Shape;20495;p54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6" name="Google Shape;20496;p54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7" name="Google Shape;20497;p54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8" name="Google Shape;20498;p54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9" name="Google Shape;20499;p54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0" name="Google Shape;20500;p54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1" name="Google Shape;20501;p54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2" name="Google Shape;20502;p54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3" name="Google Shape;20503;p54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4" name="Google Shape;20504;p54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5" name="Google Shape;20505;p54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6" name="Google Shape;20506;p54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7" name="Google Shape;20507;p54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8" name="Google Shape;20508;p54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9" name="Google Shape;20509;p54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0" name="Google Shape;20510;p54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1" name="Google Shape;20511;p54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2" name="Google Shape;20512;p54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3" name="Google Shape;20513;p54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4" name="Google Shape;20514;p54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5" name="Google Shape;20515;p54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6" name="Google Shape;20516;p54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7" name="Google Shape;20517;p54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8" name="Google Shape;20518;p54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9" name="Google Shape;20519;p54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0" name="Google Shape;20520;p54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1" name="Google Shape;20521;p54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2" name="Google Shape;20522;p54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3" name="Google Shape;20523;p54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4" name="Google Shape;20524;p54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5" name="Google Shape;20525;p54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6" name="Google Shape;20526;p54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7" name="Google Shape;20527;p54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8" name="Google Shape;20528;p54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9" name="Google Shape;20529;p54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0" name="Google Shape;20530;p54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1" name="Google Shape;20531;p54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2" name="Google Shape;20532;p54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3" name="Google Shape;20533;p54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4" name="Google Shape;20534;p54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5" name="Google Shape;20535;p54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6" name="Google Shape;20536;p54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7" name="Google Shape;20537;p54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8" name="Google Shape;20538;p54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9" name="Google Shape;20539;p54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0" name="Google Shape;20540;p54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1" name="Google Shape;20541;p54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2" name="Google Shape;20542;p54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3" name="Google Shape;20543;p54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4" name="Google Shape;20544;p54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5" name="Google Shape;20545;p54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6" name="Google Shape;20546;p54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7" name="Google Shape;20547;p54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8" name="Google Shape;20548;p54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9" name="Google Shape;20549;p54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0" name="Google Shape;20550;p54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1" name="Google Shape;20551;p54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2" name="Google Shape;20552;p54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3" name="Google Shape;20553;p54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4" name="Google Shape;20554;p54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5" name="Google Shape;20555;p54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6" name="Google Shape;20556;p54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7" name="Google Shape;20557;p54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8" name="Google Shape;20558;p54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9" name="Google Shape;20559;p54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0" name="Google Shape;20560;p54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1" name="Google Shape;20561;p54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2" name="Google Shape;20562;p54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3" name="Google Shape;20563;p54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4" name="Google Shape;20564;p54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5" name="Google Shape;20565;p54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6" name="Google Shape;20566;p54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7" name="Google Shape;20567;p54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8" name="Google Shape;20568;p54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9" name="Google Shape;20569;p54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0" name="Google Shape;20570;p54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1" name="Google Shape;20571;p54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2" name="Google Shape;20572;p54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3" name="Google Shape;20573;p54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4" name="Google Shape;20574;p54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5" name="Google Shape;20575;p54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6" name="Google Shape;20576;p54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7" name="Google Shape;20577;p54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8" name="Google Shape;20578;p54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9" name="Google Shape;20579;p54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0" name="Google Shape;20580;p54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1" name="Google Shape;20581;p54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2" name="Google Shape;20582;p54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3" name="Google Shape;20583;p54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4" name="Google Shape;20584;p54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5" name="Google Shape;20585;p54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6" name="Google Shape;20586;p54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7" name="Google Shape;20587;p54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8" name="Google Shape;20588;p54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9" name="Google Shape;20589;p54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0" name="Google Shape;20590;p54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1" name="Google Shape;20591;p54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2" name="Google Shape;20592;p54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3" name="Google Shape;20593;p54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4" name="Google Shape;20594;p54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5" name="Google Shape;20595;p54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6" name="Google Shape;20596;p54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7" name="Google Shape;20597;p54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8" name="Google Shape;20598;p54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9" name="Google Shape;20599;p54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0" name="Google Shape;20600;p54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1" name="Google Shape;20601;p54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2" name="Google Shape;20602;p54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3" name="Google Shape;20603;p54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4" name="Google Shape;20604;p54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5" name="Google Shape;20605;p54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6" name="Google Shape;20606;p54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7" name="Google Shape;20607;p54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8" name="Google Shape;20608;p54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9" name="Google Shape;20609;p54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0" name="Google Shape;20610;p54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1" name="Google Shape;20611;p54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2" name="Google Shape;20612;p54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3" name="Google Shape;20613;p54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4" name="Google Shape;20614;p54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5" name="Google Shape;20615;p54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6" name="Google Shape;20616;p54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7" name="Google Shape;20617;p54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8" name="Google Shape;20618;p54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9" name="Google Shape;20619;p54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0" name="Google Shape;20620;p54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1" name="Google Shape;20621;p54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2" name="Google Shape;20622;p54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3" name="Google Shape;20623;p54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4" name="Google Shape;20624;p54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5" name="Google Shape;20625;p54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6" name="Google Shape;20626;p54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7" name="Google Shape;20627;p54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8" name="Google Shape;20628;p54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9" name="Google Shape;20629;p54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0" name="Google Shape;20630;p54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1" name="Google Shape;20631;p54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2" name="Google Shape;20632;p54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3" name="Google Shape;20633;p54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4" name="Google Shape;20634;p54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5" name="Google Shape;20635;p54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6" name="Google Shape;20636;p54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7" name="Google Shape;20637;p54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8" name="Google Shape;20638;p54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9" name="Google Shape;20639;p54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0" name="Google Shape;20640;p54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1" name="Google Shape;20641;p54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2" name="Google Shape;20642;p54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3" name="Google Shape;20643;p54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4" name="Google Shape;20644;p54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645" name="Google Shape;20645;p54"/>
          <p:cNvSpPr/>
          <p:nvPr/>
        </p:nvSpPr>
        <p:spPr>
          <a:xfrm rot="10800000" flipH="1">
            <a:off x="546942" y="2635916"/>
            <a:ext cx="1128799" cy="92360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46" name="Google Shape;20646;p54"/>
          <p:cNvSpPr/>
          <p:nvPr/>
        </p:nvSpPr>
        <p:spPr>
          <a:xfrm flipH="1">
            <a:off x="468833" y="4280533"/>
            <a:ext cx="458200" cy="374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47" name="Google Shape;20647;p54"/>
          <p:cNvSpPr/>
          <p:nvPr/>
        </p:nvSpPr>
        <p:spPr>
          <a:xfrm flipH="1">
            <a:off x="9260844" y="5971169"/>
            <a:ext cx="560569" cy="61506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26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9" name="Google Shape;20649;p55"/>
          <p:cNvSpPr/>
          <p:nvPr/>
        </p:nvSpPr>
        <p:spPr>
          <a:xfrm rot="10800000">
            <a:off x="-642167" y="-243997"/>
            <a:ext cx="2388800" cy="2517164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650" name="Google Shape;20650;p55"/>
          <p:cNvGrpSpPr/>
          <p:nvPr/>
        </p:nvGrpSpPr>
        <p:grpSpPr>
          <a:xfrm flipH="1">
            <a:off x="11565883" y="-244015"/>
            <a:ext cx="1202232" cy="2100253"/>
            <a:chOff x="5052950" y="2452900"/>
            <a:chExt cx="213900" cy="373675"/>
          </a:xfrm>
        </p:grpSpPr>
        <p:sp>
          <p:nvSpPr>
            <p:cNvPr id="20651" name="Google Shape;20651;p55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2" name="Google Shape;20652;p55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3" name="Google Shape;20653;p55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4" name="Google Shape;20654;p55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5" name="Google Shape;20655;p55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6" name="Google Shape;20656;p55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7" name="Google Shape;20657;p55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8" name="Google Shape;20658;p55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9" name="Google Shape;20659;p55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0" name="Google Shape;20660;p55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1" name="Google Shape;20661;p55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2" name="Google Shape;20662;p55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3" name="Google Shape;20663;p55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4" name="Google Shape;20664;p55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5" name="Google Shape;20665;p55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6" name="Google Shape;20666;p55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7" name="Google Shape;20667;p55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8" name="Google Shape;20668;p55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9" name="Google Shape;20669;p55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0" name="Google Shape;20670;p55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1" name="Google Shape;20671;p55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2" name="Google Shape;20672;p55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3" name="Google Shape;20673;p55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4" name="Google Shape;20674;p55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5" name="Google Shape;20675;p55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6" name="Google Shape;20676;p55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7" name="Google Shape;20677;p55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8" name="Google Shape;20678;p55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9" name="Google Shape;20679;p55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0" name="Google Shape;20680;p55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1" name="Google Shape;20681;p55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2" name="Google Shape;20682;p55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3" name="Google Shape;20683;p55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4" name="Google Shape;20684;p55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5" name="Google Shape;20685;p55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6" name="Google Shape;20686;p55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7" name="Google Shape;20687;p55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8" name="Google Shape;20688;p55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9" name="Google Shape;20689;p55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0" name="Google Shape;20690;p55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1" name="Google Shape;20691;p55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2" name="Google Shape;20692;p55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3" name="Google Shape;20693;p55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4" name="Google Shape;20694;p55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5" name="Google Shape;20695;p55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6" name="Google Shape;20696;p55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7" name="Google Shape;20697;p55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8" name="Google Shape;20698;p55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9" name="Google Shape;20699;p55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0" name="Google Shape;20700;p55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1" name="Google Shape;20701;p55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2" name="Google Shape;20702;p55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3" name="Google Shape;20703;p55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4" name="Google Shape;20704;p55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5" name="Google Shape;20705;p55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6" name="Google Shape;20706;p55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7" name="Google Shape;20707;p55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8" name="Google Shape;20708;p55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9" name="Google Shape;20709;p55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0" name="Google Shape;20710;p55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1" name="Google Shape;20711;p55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2" name="Google Shape;20712;p55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3" name="Google Shape;20713;p55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4" name="Google Shape;20714;p55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5" name="Google Shape;20715;p55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6" name="Google Shape;20716;p55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7" name="Google Shape;20717;p55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8" name="Google Shape;20718;p55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9" name="Google Shape;20719;p55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0" name="Google Shape;20720;p55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1" name="Google Shape;20721;p55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2" name="Google Shape;20722;p55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3" name="Google Shape;20723;p55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4" name="Google Shape;20724;p55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5" name="Google Shape;20725;p55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6" name="Google Shape;20726;p55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7" name="Google Shape;20727;p55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8" name="Google Shape;20728;p55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9" name="Google Shape;20729;p55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0" name="Google Shape;20730;p55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1" name="Google Shape;20731;p55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2" name="Google Shape;20732;p55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3" name="Google Shape;20733;p55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4" name="Google Shape;20734;p55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5" name="Google Shape;20735;p55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6" name="Google Shape;20736;p55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7" name="Google Shape;20737;p55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8" name="Google Shape;20738;p55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9" name="Google Shape;20739;p55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0" name="Google Shape;20740;p55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1" name="Google Shape;20741;p55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2" name="Google Shape;20742;p55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3" name="Google Shape;20743;p55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4" name="Google Shape;20744;p55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5" name="Google Shape;20745;p55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6" name="Google Shape;20746;p55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7" name="Google Shape;20747;p55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8" name="Google Shape;20748;p55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9" name="Google Shape;20749;p55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0" name="Google Shape;20750;p55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1" name="Google Shape;20751;p55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2" name="Google Shape;20752;p55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3" name="Google Shape;20753;p55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4" name="Google Shape;20754;p55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5" name="Google Shape;20755;p55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6" name="Google Shape;20756;p55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7" name="Google Shape;20757;p55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8" name="Google Shape;20758;p55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9" name="Google Shape;20759;p55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0" name="Google Shape;20760;p55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1" name="Google Shape;20761;p55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2" name="Google Shape;20762;p55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3" name="Google Shape;20763;p55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4" name="Google Shape;20764;p55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5" name="Google Shape;20765;p55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6" name="Google Shape;20766;p55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7" name="Google Shape;20767;p55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8" name="Google Shape;20768;p55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9" name="Google Shape;20769;p55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0" name="Google Shape;20770;p55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1" name="Google Shape;20771;p55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2" name="Google Shape;20772;p55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3" name="Google Shape;20773;p55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4" name="Google Shape;20774;p55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5" name="Google Shape;20775;p55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6" name="Google Shape;20776;p55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7" name="Google Shape;20777;p55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8" name="Google Shape;20778;p55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9" name="Google Shape;20779;p55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0" name="Google Shape;20780;p55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1" name="Google Shape;20781;p55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2" name="Google Shape;20782;p55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3" name="Google Shape;20783;p55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4" name="Google Shape;20784;p55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5" name="Google Shape;20785;p55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6" name="Google Shape;20786;p55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7" name="Google Shape;20787;p55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8" name="Google Shape;20788;p55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9" name="Google Shape;20789;p55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0" name="Google Shape;20790;p55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1" name="Google Shape;20791;p55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2" name="Google Shape;20792;p55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3" name="Google Shape;20793;p55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4" name="Google Shape;20794;p55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5" name="Google Shape;20795;p55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6" name="Google Shape;20796;p55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7" name="Google Shape;20797;p55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8" name="Google Shape;20798;p55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9" name="Google Shape;20799;p55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0" name="Google Shape;20800;p55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1" name="Google Shape;20801;p55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2" name="Google Shape;20802;p55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3" name="Google Shape;20803;p55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4" name="Google Shape;20804;p55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5" name="Google Shape;20805;p55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6" name="Google Shape;20806;p55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7" name="Google Shape;20807;p55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8" name="Google Shape;20808;p55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9" name="Google Shape;20809;p55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0" name="Google Shape;20810;p55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1" name="Google Shape;20811;p55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2" name="Google Shape;20812;p55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3" name="Google Shape;20813;p55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4" name="Google Shape;20814;p55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5" name="Google Shape;20815;p55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6" name="Google Shape;20816;p55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7" name="Google Shape;20817;p55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8" name="Google Shape;20818;p55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9" name="Google Shape;20819;p55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0" name="Google Shape;20820;p55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1" name="Google Shape;20821;p55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2" name="Google Shape;20822;p55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3" name="Google Shape;20823;p55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4" name="Google Shape;20824;p55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5" name="Google Shape;20825;p55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6" name="Google Shape;20826;p55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7" name="Google Shape;20827;p55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8" name="Google Shape;20828;p55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9" name="Google Shape;20829;p55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0" name="Google Shape;20830;p55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1" name="Google Shape;20831;p55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2" name="Google Shape;20832;p55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3" name="Google Shape;20833;p55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4" name="Google Shape;20834;p55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5" name="Google Shape;20835;p55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6" name="Google Shape;20836;p55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7" name="Google Shape;20837;p55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8" name="Google Shape;20838;p55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9" name="Google Shape;20839;p55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0" name="Google Shape;20840;p55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1" name="Google Shape;20841;p55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2" name="Google Shape;20842;p55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3" name="Google Shape;20843;p55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4" name="Google Shape;20844;p55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5" name="Google Shape;20845;p55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6" name="Google Shape;20846;p55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7" name="Google Shape;20847;p55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8" name="Google Shape;20848;p55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9" name="Google Shape;20849;p55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0" name="Google Shape;20850;p55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1" name="Google Shape;20851;p55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2" name="Google Shape;20852;p55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3" name="Google Shape;20853;p55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4" name="Google Shape;20854;p55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5" name="Google Shape;20855;p55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6" name="Google Shape;20856;p55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7" name="Google Shape;20857;p55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8" name="Google Shape;20858;p55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9" name="Google Shape;20859;p55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0" name="Google Shape;20860;p55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1" name="Google Shape;20861;p55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2" name="Google Shape;20862;p55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3" name="Google Shape;20863;p55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4" name="Google Shape;20864;p55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5" name="Google Shape;20865;p55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6" name="Google Shape;20866;p55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7" name="Google Shape;20867;p55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8" name="Google Shape;20868;p55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9" name="Google Shape;20869;p55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0" name="Google Shape;20870;p55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1" name="Google Shape;20871;p55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2" name="Google Shape;20872;p55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3" name="Google Shape;20873;p55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4" name="Google Shape;20874;p55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5" name="Google Shape;20875;p55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6" name="Google Shape;20876;p55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7" name="Google Shape;20877;p55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8" name="Google Shape;20878;p55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9" name="Google Shape;20879;p55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0" name="Google Shape;20880;p55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1" name="Google Shape;20881;p55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2" name="Google Shape;20882;p55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3" name="Google Shape;20883;p55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4" name="Google Shape;20884;p55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5" name="Google Shape;20885;p55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6" name="Google Shape;20886;p55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7" name="Google Shape;20887;p55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8" name="Google Shape;20888;p55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9" name="Google Shape;20889;p55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0" name="Google Shape;20890;p55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1" name="Google Shape;20891;p55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2" name="Google Shape;20892;p55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3" name="Google Shape;20893;p55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4" name="Google Shape;20894;p55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5" name="Google Shape;20895;p55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6" name="Google Shape;20896;p55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7" name="Google Shape;20897;p55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8" name="Google Shape;20898;p55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9" name="Google Shape;20899;p55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0" name="Google Shape;20900;p55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1" name="Google Shape;20901;p55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2" name="Google Shape;20902;p55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3" name="Google Shape;20903;p55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4" name="Google Shape;20904;p55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5" name="Google Shape;20905;p55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6" name="Google Shape;20906;p55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7" name="Google Shape;20907;p55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8" name="Google Shape;20908;p55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9" name="Google Shape;20909;p55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0" name="Google Shape;20910;p55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1" name="Google Shape;20911;p55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2" name="Google Shape;20912;p55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3" name="Google Shape;20913;p55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4" name="Google Shape;20914;p55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5" name="Google Shape;20915;p55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6" name="Google Shape;20916;p55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7" name="Google Shape;20917;p55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8" name="Google Shape;20918;p55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9" name="Google Shape;20919;p55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0" name="Google Shape;20920;p55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1" name="Google Shape;20921;p55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2" name="Google Shape;20922;p55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3" name="Google Shape;20923;p55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4" name="Google Shape;20924;p55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5" name="Google Shape;20925;p55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6" name="Google Shape;20926;p55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7" name="Google Shape;20927;p55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8" name="Google Shape;20928;p55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9" name="Google Shape;20929;p55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0" name="Google Shape;20930;p55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1" name="Google Shape;20931;p55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2" name="Google Shape;20932;p55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3" name="Google Shape;20933;p55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4" name="Google Shape;20934;p55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5" name="Google Shape;20935;p55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6" name="Google Shape;20936;p55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7" name="Google Shape;20937;p55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8" name="Google Shape;20938;p55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9" name="Google Shape;20939;p55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0" name="Google Shape;20940;p55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1" name="Google Shape;20941;p55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942" name="Google Shape;20942;p55"/>
          <p:cNvSpPr/>
          <p:nvPr/>
        </p:nvSpPr>
        <p:spPr>
          <a:xfrm flipH="1">
            <a:off x="8575767" y="6153400"/>
            <a:ext cx="458200" cy="374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43" name="Google Shape;20943;p55"/>
          <p:cNvSpPr/>
          <p:nvPr/>
        </p:nvSpPr>
        <p:spPr>
          <a:xfrm flipH="1">
            <a:off x="11005293" y="4711836"/>
            <a:ext cx="560569" cy="61506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44" name="Google Shape;20944;p55"/>
          <p:cNvSpPr/>
          <p:nvPr/>
        </p:nvSpPr>
        <p:spPr>
          <a:xfrm rot="10800000">
            <a:off x="8920168" y="4271962"/>
            <a:ext cx="3271833" cy="258603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45" name="Google Shape;20945;p55"/>
          <p:cNvSpPr/>
          <p:nvPr/>
        </p:nvSpPr>
        <p:spPr>
          <a:xfrm rot="8405528" flipH="1">
            <a:off x="209571" y="2427697"/>
            <a:ext cx="685325" cy="56073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46" name="Google Shape;20946;p55"/>
          <p:cNvSpPr/>
          <p:nvPr/>
        </p:nvSpPr>
        <p:spPr>
          <a:xfrm flipH="1">
            <a:off x="-921916" y="5418165"/>
            <a:ext cx="2058381" cy="2258504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491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887867"/>
            <a:ext cx="10272000" cy="4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4038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9" name="Google Shape;209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366" y="588967"/>
            <a:ext cx="6086468" cy="60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61" name="Google Shape;20961;p60"/>
          <p:cNvSpPr/>
          <p:nvPr/>
        </p:nvSpPr>
        <p:spPr>
          <a:xfrm>
            <a:off x="9787704" y="5045154"/>
            <a:ext cx="2404297" cy="1852069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62" name="Google Shape;20962;p60"/>
          <p:cNvSpPr txBox="1">
            <a:spLocks noGrp="1"/>
          </p:cNvSpPr>
          <p:nvPr>
            <p:ph type="ctrTitle"/>
          </p:nvPr>
        </p:nvSpPr>
        <p:spPr>
          <a:xfrm>
            <a:off x="5922102" y="890548"/>
            <a:ext cx="6195401" cy="29046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Coffee Shop        	Analysis</a:t>
            </a:r>
            <a:endParaRPr dirty="0"/>
          </a:p>
        </p:txBody>
      </p:sp>
      <p:sp>
        <p:nvSpPr>
          <p:cNvPr id="20963" name="Google Shape;20963;p60"/>
          <p:cNvSpPr txBox="1">
            <a:spLocks noGrp="1"/>
          </p:cNvSpPr>
          <p:nvPr>
            <p:ph type="subTitle" idx="1"/>
          </p:nvPr>
        </p:nvSpPr>
        <p:spPr>
          <a:xfrm>
            <a:off x="6269900" y="4344129"/>
            <a:ext cx="5293370" cy="89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Ideas. Bold Coffee. Better Sales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64" name="Google Shape;20964;p60"/>
          <p:cNvSpPr/>
          <p:nvPr/>
        </p:nvSpPr>
        <p:spPr>
          <a:xfrm>
            <a:off x="-358588" y="-250740"/>
            <a:ext cx="4898503" cy="1776631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965" name="Google Shape;20965;p60"/>
          <p:cNvGrpSpPr/>
          <p:nvPr/>
        </p:nvGrpSpPr>
        <p:grpSpPr>
          <a:xfrm rot="-5400000">
            <a:off x="-555998" y="4670528"/>
            <a:ext cx="2404324" cy="2049105"/>
            <a:chOff x="3796300" y="2184925"/>
            <a:chExt cx="427775" cy="364575"/>
          </a:xfrm>
        </p:grpSpPr>
        <p:sp>
          <p:nvSpPr>
            <p:cNvPr id="20966" name="Google Shape;20966;p60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7" name="Google Shape;20967;p60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8" name="Google Shape;20968;p60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9" name="Google Shape;20969;p60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0" name="Google Shape;20970;p60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1" name="Google Shape;20971;p60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2" name="Google Shape;20972;p60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3" name="Google Shape;20973;p60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4" name="Google Shape;20974;p60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5" name="Google Shape;20975;p60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6" name="Google Shape;20976;p60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7" name="Google Shape;20977;p60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8" name="Google Shape;20978;p60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9" name="Google Shape;20979;p60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0" name="Google Shape;20980;p60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1" name="Google Shape;20981;p60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2" name="Google Shape;20982;p60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3" name="Google Shape;20983;p60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4" name="Google Shape;20984;p60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5" name="Google Shape;20985;p60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6" name="Google Shape;20986;p60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7" name="Google Shape;20987;p60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8" name="Google Shape;20988;p60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9" name="Google Shape;20989;p60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0" name="Google Shape;20990;p60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1" name="Google Shape;20991;p60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2" name="Google Shape;20992;p60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3" name="Google Shape;20993;p60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4" name="Google Shape;20994;p60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5" name="Google Shape;20995;p60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6" name="Google Shape;20996;p60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7" name="Google Shape;20997;p60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8" name="Google Shape;20998;p60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9" name="Google Shape;20999;p60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0" name="Google Shape;21000;p60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1" name="Google Shape;21001;p60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2" name="Google Shape;21002;p60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3" name="Google Shape;21003;p60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4" name="Google Shape;21004;p60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5" name="Google Shape;21005;p60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6" name="Google Shape;21006;p60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7" name="Google Shape;21007;p60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8" name="Google Shape;21008;p60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9" name="Google Shape;21009;p60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0" name="Google Shape;21010;p60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1" name="Google Shape;21011;p60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2" name="Google Shape;21012;p60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3" name="Google Shape;21013;p60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4" name="Google Shape;21014;p60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5" name="Google Shape;21015;p60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6" name="Google Shape;21016;p60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7" name="Google Shape;21017;p60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8" name="Google Shape;21018;p60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9" name="Google Shape;21019;p60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0" name="Google Shape;21020;p60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1" name="Google Shape;21021;p60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2" name="Google Shape;21022;p60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3" name="Google Shape;21023;p60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4" name="Google Shape;21024;p60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5" name="Google Shape;21025;p60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6" name="Google Shape;21026;p60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7" name="Google Shape;21027;p60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8" name="Google Shape;21028;p60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9" name="Google Shape;21029;p60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0" name="Google Shape;21030;p60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1" name="Google Shape;21031;p60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2" name="Google Shape;21032;p60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3" name="Google Shape;21033;p60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4" name="Google Shape;21034;p60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5" name="Google Shape;21035;p60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6" name="Google Shape;21036;p60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7" name="Google Shape;21037;p60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8" name="Google Shape;21038;p60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9" name="Google Shape;21039;p60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0" name="Google Shape;21040;p60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1" name="Google Shape;21041;p60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2" name="Google Shape;21042;p60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3" name="Google Shape;21043;p60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4" name="Google Shape;21044;p60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5" name="Google Shape;21045;p60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6" name="Google Shape;21046;p60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7" name="Google Shape;21047;p60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8" name="Google Shape;21048;p60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9" name="Google Shape;21049;p60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0" name="Google Shape;21050;p60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1" name="Google Shape;21051;p60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2" name="Google Shape;21052;p60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3" name="Google Shape;21053;p60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4" name="Google Shape;21054;p60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5" name="Google Shape;21055;p60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6" name="Google Shape;21056;p60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7" name="Google Shape;21057;p60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8" name="Google Shape;21058;p60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9" name="Google Shape;21059;p60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0" name="Google Shape;21060;p60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1" name="Google Shape;21061;p60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2" name="Google Shape;21062;p60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3" name="Google Shape;21063;p60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4" name="Google Shape;21064;p60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5" name="Google Shape;21065;p60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6" name="Google Shape;21066;p60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7" name="Google Shape;21067;p60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8" name="Google Shape;21068;p60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9" name="Google Shape;21069;p60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0" name="Google Shape;21070;p60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1" name="Google Shape;21071;p60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2" name="Google Shape;21072;p60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3" name="Google Shape;21073;p60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4" name="Google Shape;21074;p60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5" name="Google Shape;21075;p60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6" name="Google Shape;21076;p60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7" name="Google Shape;21077;p60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8" name="Google Shape;21078;p60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9" name="Google Shape;21079;p60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0" name="Google Shape;21080;p60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1" name="Google Shape;21081;p60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2" name="Google Shape;21082;p60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3" name="Google Shape;21083;p60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4" name="Google Shape;21084;p60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5" name="Google Shape;21085;p60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6" name="Google Shape;21086;p60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7" name="Google Shape;21087;p60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8" name="Google Shape;21088;p60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9" name="Google Shape;21089;p60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0" name="Google Shape;21090;p60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1" name="Google Shape;21091;p60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2" name="Google Shape;21092;p60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3" name="Google Shape;21093;p60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4" name="Google Shape;21094;p60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5" name="Google Shape;21095;p60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6" name="Google Shape;21096;p60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7" name="Google Shape;21097;p60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8" name="Google Shape;21098;p60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9" name="Google Shape;21099;p60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0" name="Google Shape;21100;p60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1" name="Google Shape;21101;p60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2" name="Google Shape;21102;p60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3" name="Google Shape;21103;p60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4" name="Google Shape;21104;p60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5" name="Google Shape;21105;p60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6" name="Google Shape;21106;p60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7" name="Google Shape;21107;p60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8" name="Google Shape;21108;p60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9" name="Google Shape;21109;p60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0" name="Google Shape;21110;p60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1" name="Google Shape;21111;p60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2" name="Google Shape;21112;p60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3" name="Google Shape;21113;p60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4" name="Google Shape;21114;p60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5" name="Google Shape;21115;p60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6" name="Google Shape;21116;p60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7" name="Google Shape;21117;p60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8" name="Google Shape;21118;p60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9" name="Google Shape;21119;p60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0" name="Google Shape;21120;p60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1" name="Google Shape;21121;p60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2" name="Google Shape;21122;p60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3" name="Google Shape;21123;p60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4" name="Google Shape;21124;p60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5" name="Google Shape;21125;p60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6" name="Google Shape;21126;p60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7" name="Google Shape;21127;p60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8" name="Google Shape;21128;p60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9" name="Google Shape;21129;p60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0" name="Google Shape;21130;p60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1" name="Google Shape;21131;p60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2" name="Google Shape;21132;p60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3" name="Google Shape;21133;p60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4" name="Google Shape;21134;p60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5" name="Google Shape;21135;p60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6" name="Google Shape;21136;p60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7" name="Google Shape;21137;p60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8" name="Google Shape;21138;p60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9" name="Google Shape;21139;p60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0" name="Google Shape;21140;p60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1" name="Google Shape;21141;p60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2" name="Google Shape;21142;p60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3" name="Google Shape;21143;p60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4" name="Google Shape;21144;p60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5" name="Google Shape;21145;p60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6" name="Google Shape;21146;p60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7" name="Google Shape;21147;p60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8" name="Google Shape;21148;p60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9" name="Google Shape;21149;p60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0" name="Google Shape;21150;p60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1" name="Google Shape;21151;p60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2" name="Google Shape;21152;p60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3" name="Google Shape;21153;p60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4" name="Google Shape;21154;p60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5" name="Google Shape;21155;p60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6" name="Google Shape;21156;p60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7" name="Google Shape;21157;p60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8" name="Google Shape;21158;p60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9" name="Google Shape;21159;p60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0" name="Google Shape;21160;p60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1" name="Google Shape;21161;p60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2" name="Google Shape;21162;p60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3" name="Google Shape;21163;p60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4" name="Google Shape;21164;p60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5" name="Google Shape;21165;p60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6" name="Google Shape;21166;p60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7" name="Google Shape;21167;p60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8" name="Google Shape;21168;p60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9" name="Google Shape;21169;p60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0" name="Google Shape;21170;p60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1" name="Google Shape;21171;p60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2" name="Google Shape;21172;p60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3" name="Google Shape;21173;p60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4" name="Google Shape;21174;p60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5" name="Google Shape;21175;p60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6" name="Google Shape;21176;p60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7" name="Google Shape;21177;p60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8" name="Google Shape;21178;p60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9" name="Google Shape;21179;p60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0" name="Google Shape;21180;p60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1" name="Google Shape;21181;p60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2" name="Google Shape;21182;p60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3" name="Google Shape;21183;p60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4" name="Google Shape;21184;p60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5" name="Google Shape;21185;p60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6" name="Google Shape;21186;p60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7" name="Google Shape;21187;p60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8" name="Google Shape;21188;p60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9" name="Google Shape;21189;p60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0" name="Google Shape;21190;p60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1" name="Google Shape;21191;p60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2" name="Google Shape;21192;p60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3" name="Google Shape;21193;p60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4" name="Google Shape;21194;p60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5" name="Google Shape;21195;p60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6" name="Google Shape;21196;p60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7" name="Google Shape;21197;p60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8" name="Google Shape;21198;p60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9" name="Google Shape;21199;p60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0" name="Google Shape;21200;p60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1" name="Google Shape;21201;p60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2" name="Google Shape;21202;p60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3" name="Google Shape;21203;p60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4" name="Google Shape;21204;p60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5" name="Google Shape;21205;p60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6" name="Google Shape;21206;p60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7" name="Google Shape;21207;p60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8" name="Google Shape;21208;p60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9" name="Google Shape;21209;p60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0" name="Google Shape;21210;p60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1" name="Google Shape;21211;p60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2" name="Google Shape;21212;p60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3" name="Google Shape;21213;p60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4" name="Google Shape;21214;p60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5" name="Google Shape;21215;p60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6" name="Google Shape;21216;p60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7" name="Google Shape;21217;p60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8" name="Google Shape;21218;p60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9" name="Google Shape;21219;p60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0" name="Google Shape;21220;p60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1" name="Google Shape;21221;p60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2" name="Google Shape;21222;p60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3" name="Google Shape;21223;p60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4" name="Google Shape;21224;p60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5" name="Google Shape;21225;p60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6" name="Google Shape;21226;p60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7" name="Google Shape;21227;p60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8" name="Google Shape;21228;p60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9" name="Google Shape;21229;p60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0" name="Google Shape;21230;p60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1" name="Google Shape;21231;p60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2" name="Google Shape;21232;p60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3" name="Google Shape;21233;p60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4" name="Google Shape;21234;p60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5" name="Google Shape;21235;p60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6" name="Google Shape;21236;p60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7" name="Google Shape;21237;p60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8" name="Google Shape;21238;p60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9" name="Google Shape;21239;p60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0" name="Google Shape;21240;p60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1" name="Google Shape;21241;p60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2" name="Google Shape;21242;p60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3" name="Google Shape;21243;p60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4" name="Google Shape;21244;p60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5" name="Google Shape;21245;p60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6" name="Google Shape;21246;p60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7" name="Google Shape;21247;p60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8" name="Google Shape;21248;p60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9" name="Google Shape;21249;p60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0" name="Google Shape;21250;p60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1" name="Google Shape;21251;p60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2" name="Google Shape;21252;p60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3" name="Google Shape;21253;p60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4" name="Google Shape;21254;p60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5" name="Google Shape;21255;p60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6" name="Google Shape;21256;p60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7" name="Google Shape;21257;p60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8" name="Google Shape;21258;p60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9" name="Google Shape;21259;p60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0" name="Google Shape;21260;p60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1" name="Google Shape;21261;p60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2" name="Google Shape;21262;p60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3" name="Google Shape;21263;p60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4" name="Google Shape;21264;p60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5" name="Google Shape;21265;p60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6" name="Google Shape;21266;p60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7" name="Google Shape;21267;p60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8" name="Google Shape;21268;p60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9" name="Google Shape;21269;p60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0" name="Google Shape;21270;p60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1" name="Google Shape;21271;p60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2" name="Google Shape;21272;p60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3" name="Google Shape;21273;p60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4" name="Google Shape;21274;p60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5" name="Google Shape;21275;p60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6" name="Google Shape;21276;p60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7" name="Google Shape;21277;p60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8" name="Google Shape;21278;p60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9" name="Google Shape;21279;p60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0" name="Google Shape;21280;p60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1" name="Google Shape;21281;p60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2" name="Google Shape;21282;p60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3" name="Google Shape;21283;p60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4" name="Google Shape;21284;p60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5" name="Google Shape;21285;p60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6" name="Google Shape;21286;p60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7" name="Google Shape;21287;p60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8" name="Google Shape;21288;p60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9" name="Google Shape;21289;p60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0" name="Google Shape;21290;p60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1" name="Google Shape;21291;p60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2" name="Google Shape;21292;p60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3" name="Google Shape;21293;p60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4" name="Google Shape;21294;p60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5" name="Google Shape;21295;p60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6" name="Google Shape;21296;p60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7" name="Google Shape;21297;p60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8" name="Google Shape;21298;p60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9" name="Google Shape;21299;p60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0" name="Google Shape;21300;p60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1" name="Google Shape;21301;p60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2" name="Google Shape;21302;p60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3" name="Google Shape;21303;p60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4" name="Google Shape;21304;p60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5" name="Google Shape;21305;p60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6" name="Google Shape;21306;p60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7" name="Google Shape;21307;p60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8" name="Google Shape;21308;p60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9" name="Google Shape;21309;p60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0" name="Google Shape;21310;p60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1" name="Google Shape;21311;p60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2" name="Google Shape;21312;p60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3" name="Google Shape;21313;p60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4" name="Google Shape;21314;p60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5" name="Google Shape;21315;p60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6" name="Google Shape;21316;p60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7" name="Google Shape;21317;p60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8" name="Google Shape;21318;p60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9" name="Google Shape;21319;p60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0" name="Google Shape;21320;p60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1" name="Google Shape;21321;p60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2" name="Google Shape;21322;p60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3" name="Google Shape;21323;p60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4" name="Google Shape;21324;p60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5" name="Google Shape;21325;p60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6" name="Google Shape;21326;p60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7" name="Google Shape;21327;p60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8" name="Google Shape;21328;p60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9" name="Google Shape;21329;p60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0" name="Google Shape;21330;p60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1" name="Google Shape;21331;p60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2" name="Google Shape;21332;p60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3" name="Google Shape;21333;p60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4" name="Google Shape;21334;p60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5" name="Google Shape;21335;p60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6" name="Google Shape;21336;p60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7" name="Google Shape;21337;p60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8" name="Google Shape;21338;p60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9" name="Google Shape;21339;p60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0" name="Google Shape;21340;p60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1" name="Google Shape;21341;p60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2" name="Google Shape;21342;p60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3" name="Google Shape;21343;p60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4" name="Google Shape;21344;p60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5" name="Google Shape;21345;p60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6" name="Google Shape;21346;p60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7" name="Google Shape;21347;p60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8" name="Google Shape;21348;p60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9" name="Google Shape;21349;p60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0" name="Google Shape;21350;p60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1" name="Google Shape;21351;p60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2" name="Google Shape;21352;p60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3" name="Google Shape;21353;p60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4" name="Google Shape;21354;p60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5" name="Google Shape;21355;p60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6" name="Google Shape;21356;p60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7" name="Google Shape;21357;p60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8" name="Google Shape;21358;p60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9" name="Google Shape;21359;p60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0" name="Google Shape;21360;p60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1" name="Google Shape;21361;p60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2" name="Google Shape;21362;p60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3" name="Google Shape;21363;p60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4" name="Google Shape;21364;p60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5" name="Google Shape;21365;p60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6" name="Google Shape;21366;p60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7" name="Google Shape;21367;p60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8" name="Google Shape;21368;p60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9" name="Google Shape;21369;p60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0" name="Google Shape;21370;p60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1" name="Google Shape;21371;p60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2" name="Google Shape;21372;p60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3" name="Google Shape;21373;p60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4" name="Google Shape;21374;p60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5" name="Google Shape;21375;p60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6" name="Google Shape;21376;p60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7" name="Google Shape;21377;p60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8" name="Google Shape;21378;p60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9" name="Google Shape;21379;p60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0" name="Google Shape;21380;p60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1" name="Google Shape;21381;p60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2" name="Google Shape;21382;p60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3" name="Google Shape;21383;p60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4" name="Google Shape;21384;p60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5" name="Google Shape;21385;p60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6" name="Google Shape;21386;p60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7" name="Google Shape;21387;p60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8" name="Google Shape;21388;p60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9" name="Google Shape;21389;p60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0" name="Google Shape;21390;p60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1" name="Google Shape;21391;p60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2" name="Google Shape;21392;p60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3" name="Google Shape;21393;p60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4" name="Google Shape;21394;p60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5" name="Google Shape;21395;p60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6" name="Google Shape;21396;p60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7" name="Google Shape;21397;p60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8" name="Google Shape;21398;p60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9" name="Google Shape;21399;p60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0" name="Google Shape;21400;p60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1" name="Google Shape;21401;p60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2" name="Google Shape;21402;p60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3" name="Google Shape;21403;p60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4" name="Google Shape;21404;p60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5" name="Google Shape;21405;p60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6" name="Google Shape;21406;p60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7" name="Google Shape;21407;p60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8" name="Google Shape;21408;p60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9" name="Google Shape;21409;p60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0" name="Google Shape;21410;p60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1" name="Google Shape;21411;p60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2" name="Google Shape;21412;p60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3" name="Google Shape;21413;p60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4" name="Google Shape;21414;p60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5" name="Google Shape;21415;p60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6" name="Google Shape;21416;p60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7" name="Google Shape;21417;p60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8" name="Google Shape;21418;p60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9" name="Google Shape;21419;p60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0" name="Google Shape;21420;p60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1" name="Google Shape;21421;p60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2" name="Google Shape;21422;p60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3" name="Google Shape;21423;p60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4" name="Google Shape;21424;p60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5" name="Google Shape;21425;p60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6" name="Google Shape;21426;p60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7" name="Google Shape;21427;p60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8" name="Google Shape;21428;p60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429" name="Google Shape;21429;p60"/>
          <p:cNvSpPr/>
          <p:nvPr/>
        </p:nvSpPr>
        <p:spPr>
          <a:xfrm rot="5400000" flipH="1">
            <a:off x="8934556" y="6137712"/>
            <a:ext cx="560569" cy="61506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430" name="Google Shape;21430;p60"/>
          <p:cNvSpPr/>
          <p:nvPr/>
        </p:nvSpPr>
        <p:spPr>
          <a:xfrm rot="-3532039" flipH="1">
            <a:off x="620813" y="1600396"/>
            <a:ext cx="457068" cy="501531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1B62E-7E23-69C9-C1D2-33C4F2C1EA59}"/>
              </a:ext>
            </a:extLst>
          </p:cNvPr>
          <p:cNvSpPr txBox="1"/>
          <p:nvPr/>
        </p:nvSpPr>
        <p:spPr>
          <a:xfrm>
            <a:off x="157667" y="41553"/>
            <a:ext cx="38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Boitumelo Twala – October 2025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E27B5-D80D-4BD1-1DDF-3C76537AF9FD}"/>
              </a:ext>
            </a:extLst>
          </p:cNvPr>
          <p:cNvSpPr txBox="1"/>
          <p:nvPr/>
        </p:nvSpPr>
        <p:spPr>
          <a:xfrm rot="5400000">
            <a:off x="-1513933" y="3323119"/>
            <a:ext cx="232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D7EB06-87FB-6A85-5CD0-F9DF17C43ECE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17093-15A4-07AF-0963-437094968E7D}"/>
              </a:ext>
            </a:extLst>
          </p:cNvPr>
          <p:cNvSpPr txBox="1"/>
          <p:nvPr/>
        </p:nvSpPr>
        <p:spPr>
          <a:xfrm>
            <a:off x="516000" y="297000"/>
            <a:ext cx="11160000" cy="6264000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80808"/>
                </a:solidFill>
              </a:rPr>
              <a:t>☕ </a:t>
            </a:r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 Analysis</a:t>
            </a:r>
          </a:p>
          <a:p>
            <a:endParaRPr lang="en-US" b="1" dirty="0">
              <a:solidFill>
                <a:srgbClr val="080808"/>
              </a:solidFill>
            </a:endParaRPr>
          </a:p>
          <a:p>
            <a:r>
              <a:rPr lang="en-US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</a:p>
          <a:p>
            <a:endParaRPr lang="en-US" b="1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Product Type &amp; Category Revenue % Comparison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Revenue distribution and category performance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Revenue by Store Location &amp; Time of Day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• Store-wise and time-based revenue trends</a:t>
            </a: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Total Revenue per Store Location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Comparative analysis of store performance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Total Sales per Month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Monthly sales growth and seasonal trends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Product Category by Time Interval &amp; Day Classification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Time-of-day and weekday vs weekend insights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 Number of Sales per Day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Daily sales distribution and customer activity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80808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80808"/>
                </a:solidFill>
              </a:rPr>
              <a:t>Conclusion</a:t>
            </a:r>
            <a:br>
              <a:rPr lang="en-US" sz="1600" dirty="0">
                <a:solidFill>
                  <a:srgbClr val="080808"/>
                </a:solidFill>
              </a:rPr>
            </a:br>
            <a:r>
              <a:rPr lang="en-US" sz="1600" dirty="0">
                <a:solidFill>
                  <a:srgbClr val="080808"/>
                </a:solidFill>
              </a:rPr>
              <a:t>• Key findings and actionable recommendations</a:t>
            </a:r>
            <a:br>
              <a:rPr lang="en-US" sz="1600" dirty="0">
                <a:solidFill>
                  <a:srgbClr val="080808"/>
                </a:solidFill>
              </a:rPr>
            </a:b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96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AC8885D-5B3F-3A6A-114E-F7A9EB968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9945187"/>
              </p:ext>
            </p:extLst>
          </p:nvPr>
        </p:nvGraphicFramePr>
        <p:xfrm>
          <a:off x="396196" y="119604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2B0118B-CD80-9B06-D946-B03436925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927889"/>
              </p:ext>
            </p:extLst>
          </p:nvPr>
        </p:nvGraphicFramePr>
        <p:xfrm>
          <a:off x="6395804" y="119604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D3C4C-35C5-BAF6-A736-72FDEF3D61D7}"/>
              </a:ext>
            </a:extLst>
          </p:cNvPr>
          <p:cNvSpPr txBox="1"/>
          <p:nvPr/>
        </p:nvSpPr>
        <p:spPr>
          <a:xfrm>
            <a:off x="3434502" y="464695"/>
            <a:ext cx="5322996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Type &amp; Category Revenue % Comparison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168FA-5F41-F609-ED61-26277A4D4090}"/>
              </a:ext>
            </a:extLst>
          </p:cNvPr>
          <p:cNvSpPr txBox="1"/>
          <p:nvPr/>
        </p:nvSpPr>
        <p:spPr>
          <a:xfrm>
            <a:off x="365733" y="4613387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8A10B-B568-1784-77C3-86AC42189BC0}"/>
              </a:ext>
            </a:extLst>
          </p:cNvPr>
          <p:cNvSpPr txBox="1"/>
          <p:nvPr/>
        </p:nvSpPr>
        <p:spPr>
          <a:xfrm>
            <a:off x="426659" y="4951941"/>
            <a:ext cx="1139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The dominance of espresso-based and chai products shows customer preference for premium, indulgent drinks.</a:t>
            </a:r>
            <a:endParaRPr lang="en-US" altLang="en-US" sz="1400" dirty="0">
              <a:solidFill>
                <a:srgbClr val="080808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80808"/>
                </a:solidFill>
              </a:rPr>
              <a:t>Coffee and tea combined make up most of the revenue, which means the shops make more money from hot beverages.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00A72-2763-1963-7545-8FA66D6688B9}"/>
              </a:ext>
            </a:extLst>
          </p:cNvPr>
          <p:cNvSpPr txBox="1"/>
          <p:nvPr/>
        </p:nvSpPr>
        <p:spPr>
          <a:xfrm>
            <a:off x="396196" y="5554238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6C9DF-4F05-7AC6-C196-8ADE3DEFC0E9}"/>
              </a:ext>
            </a:extLst>
          </p:cNvPr>
          <p:cNvSpPr txBox="1"/>
          <p:nvPr/>
        </p:nvSpPr>
        <p:spPr>
          <a:xfrm>
            <a:off x="396196" y="5905314"/>
            <a:ext cx="11399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80808"/>
                </a:solidFill>
              </a:rPr>
              <a:t>Food and packaged items play a supporting but underdeveloped role and can make a growth opportunity if paired strategically with high selling drinks.</a:t>
            </a:r>
            <a:endParaRPr lang="en-US" sz="1400" dirty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There is a potential to increase profitability by upselling bakery or packaged products with high margin beverages </a:t>
            </a:r>
            <a:r>
              <a:rPr lang="it-IT" sz="1400" dirty="0">
                <a:solidFill>
                  <a:srgbClr val="080808"/>
                </a:solidFill>
              </a:rPr>
              <a:t>(e.g. espresso + scone combos).</a:t>
            </a:r>
            <a:endParaRPr lang="en-ZA" sz="1400" dirty="0">
              <a:solidFill>
                <a:srgbClr val="08080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C29E5-C74A-8F41-BD94-82DFA79F7D82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837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CA323-F2B7-C7D2-750F-68AB4981A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1C79D9-0A3A-2A80-8C1F-4C2A5138CE97}"/>
              </a:ext>
            </a:extLst>
          </p:cNvPr>
          <p:cNvSpPr txBox="1"/>
          <p:nvPr/>
        </p:nvSpPr>
        <p:spPr>
          <a:xfrm>
            <a:off x="3840671" y="316571"/>
            <a:ext cx="4510658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Revenue/</a:t>
            </a:r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Store</a:t>
            </a:r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Location/Time of Day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52C4F-1D69-C150-263B-5E2DAA82F791}"/>
              </a:ext>
            </a:extLst>
          </p:cNvPr>
          <p:cNvSpPr txBox="1"/>
          <p:nvPr/>
        </p:nvSpPr>
        <p:spPr>
          <a:xfrm>
            <a:off x="404341" y="4356232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ED83B0-FA28-673A-B3DA-D05DE3F0DF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855351"/>
              </p:ext>
            </p:extLst>
          </p:nvPr>
        </p:nvGraphicFramePr>
        <p:xfrm>
          <a:off x="404342" y="94816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BD0E935-76AE-538A-A09B-C76E825997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40544"/>
              </p:ext>
            </p:extLst>
          </p:nvPr>
        </p:nvGraphicFramePr>
        <p:xfrm>
          <a:off x="6387660" y="94816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3740272F-8877-7304-2159-0DB84A913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41" y="4771730"/>
            <a:ext cx="1124840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Lower Manhattan</a:t>
            </a:r>
            <a:r>
              <a:rPr lang="en-US" altLang="en-US" sz="1400" dirty="0">
                <a:solidFill>
                  <a:srgbClr val="080808"/>
                </a:solidFill>
              </a:rPr>
              <a:t> shows 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trongest performance in the morning and afternoon.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Hell’s Kitchen </a:t>
            </a:r>
            <a:r>
              <a:rPr lang="en-US" altLang="en-US" sz="1400" dirty="0">
                <a:solidFill>
                  <a:srgbClr val="080808"/>
                </a:solidFill>
              </a:rPr>
              <a:t>shows 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etter performance in the evening and night.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Astoria </a:t>
            </a:r>
            <a:r>
              <a:rPr lang="en-US" altLang="en-US" sz="1400" dirty="0">
                <a:solidFill>
                  <a:srgbClr val="080808"/>
                </a:solidFill>
              </a:rPr>
              <a:t>shows 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ore balanced daily revenue.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782C4-4841-7394-3D9D-595442BB7E4A}"/>
              </a:ext>
            </a:extLst>
          </p:cNvPr>
          <p:cNvSpPr txBox="1"/>
          <p:nvPr/>
        </p:nvSpPr>
        <p:spPr>
          <a:xfrm>
            <a:off x="404341" y="5587338"/>
            <a:ext cx="151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BCD7A-D16D-6B27-D943-94FF89C3492D}"/>
              </a:ext>
            </a:extLst>
          </p:cNvPr>
          <p:cNvSpPr txBox="1"/>
          <p:nvPr/>
        </p:nvSpPr>
        <p:spPr>
          <a:xfrm>
            <a:off x="358976" y="6119336"/>
            <a:ext cx="11383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  <a:cs typeface="Arial" panose="020B0604020202020204" pitchFamily="34" charset="0"/>
              </a:rPr>
              <a:t>Morning is the most critical period by percentage, but Evening/Night deliver the most total revenue, implying that customer volume or purchase value is higher later in the day.</a:t>
            </a:r>
            <a:endParaRPr lang="en-US" altLang="en-US" sz="1400" dirty="0">
              <a:solidFill>
                <a:srgbClr val="080808"/>
              </a:solidFill>
              <a:cs typeface="Arial" panose="020B0604020202020204" pitchFamily="34" charset="0"/>
            </a:endParaRPr>
          </a:p>
          <a:p>
            <a:endParaRPr lang="en-ZA" sz="1400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48404-60C2-1DF7-3C4A-47F9DC39F9DE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74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0E89-E071-0D5F-14D3-E226B44A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F9F778-F2C9-1BFB-57A6-3A945EC6F86B}"/>
              </a:ext>
            </a:extLst>
          </p:cNvPr>
          <p:cNvSpPr txBox="1"/>
          <p:nvPr/>
        </p:nvSpPr>
        <p:spPr>
          <a:xfrm>
            <a:off x="4259567" y="301166"/>
            <a:ext cx="3672865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Revenue per </a:t>
            </a:r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Store Location</a:t>
            </a:r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91BDC-6882-3D87-E488-E6FCB174CCF1}"/>
              </a:ext>
            </a:extLst>
          </p:cNvPr>
          <p:cNvSpPr txBox="1"/>
          <p:nvPr/>
        </p:nvSpPr>
        <p:spPr>
          <a:xfrm>
            <a:off x="404341" y="4674761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FCBA5-98E1-12DE-B0AD-97A5EA28A0E2}"/>
              </a:ext>
            </a:extLst>
          </p:cNvPr>
          <p:cNvSpPr txBox="1"/>
          <p:nvPr/>
        </p:nvSpPr>
        <p:spPr>
          <a:xfrm>
            <a:off x="404341" y="5909840"/>
            <a:ext cx="151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0B355-2918-E5E4-EB1B-3FA7E4A2F0DC}"/>
              </a:ext>
            </a:extLst>
          </p:cNvPr>
          <p:cNvSpPr txBox="1"/>
          <p:nvPr/>
        </p:nvSpPr>
        <p:spPr>
          <a:xfrm>
            <a:off x="404341" y="6249057"/>
            <a:ext cx="1138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The even distribution indicates strong operational performance across store locations, suggesting no major underperforming store.</a:t>
            </a:r>
            <a:endParaRPr lang="en-ZA" sz="1400" dirty="0">
              <a:solidFill>
                <a:srgbClr val="080808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 descr="A pie chart with text&#10;&#10;AI-generated content may be incorrect.">
            <a:extLst>
              <a:ext uri="{FF2B5EF4-FFF2-40B4-BE49-F238E27FC236}">
                <a16:creationId xmlns:a16="http://schemas.microsoft.com/office/drawing/2014/main" id="{08C3999E-B64D-A8C1-8F68-6BA8E9F7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43" y="1056707"/>
            <a:ext cx="5400000" cy="3251253"/>
          </a:xfrm>
          <a:prstGeom prst="rect">
            <a:avLst/>
          </a:prstGeom>
          <a:ln w="12700">
            <a:solidFill>
              <a:srgbClr val="080808">
                <a:alpha val="99000"/>
              </a:srgbClr>
            </a:solidFill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AD26494-5084-1556-62BE-B1B6FAFD8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41" y="5013978"/>
            <a:ext cx="8483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Hell’s Kitchen contributes 34% of total revenue which is the highest share among the three locations.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Astoria and Lower Manhattan each contribute 33%, making them nearly equal in revenue generation.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1CBD79-61E8-4E4C-30B1-FAE5AF7062C8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33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C9F1-EB18-DBF7-5E13-4F31DD02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93F57B-39B1-D7C5-35A8-DCDD958BA324}"/>
              </a:ext>
            </a:extLst>
          </p:cNvPr>
          <p:cNvSpPr txBox="1"/>
          <p:nvPr/>
        </p:nvSpPr>
        <p:spPr>
          <a:xfrm>
            <a:off x="4887941" y="316571"/>
            <a:ext cx="2416111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Sales per Month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1DC28-2036-E692-288D-EE2DD9F784DD}"/>
              </a:ext>
            </a:extLst>
          </p:cNvPr>
          <p:cNvSpPr txBox="1"/>
          <p:nvPr/>
        </p:nvSpPr>
        <p:spPr>
          <a:xfrm>
            <a:off x="404341" y="4280493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52D8E27-AA2A-21EF-588C-32B57D81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41" y="4664008"/>
            <a:ext cx="1124840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From February to March there is a slight increase from 10.97% to 14.24%.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March to April sales continued to improvement 16.99%.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April to May there is a noticeable jump to 22.48% which shows the largest monthly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Then May to June shows a smaller rise to 23.71%, suggesting that sales growth is starting to stabilize.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6B926-1B09-E781-A14D-ABF0F0D791D4}"/>
              </a:ext>
            </a:extLst>
          </p:cNvPr>
          <p:cNvSpPr txBox="1"/>
          <p:nvPr/>
        </p:nvSpPr>
        <p:spPr>
          <a:xfrm>
            <a:off x="404341" y="5909840"/>
            <a:ext cx="151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3489A-5223-1BC1-981F-7539E60371A5}"/>
              </a:ext>
            </a:extLst>
          </p:cNvPr>
          <p:cNvSpPr txBox="1"/>
          <p:nvPr/>
        </p:nvSpPr>
        <p:spPr>
          <a:xfrm>
            <a:off x="404341" y="6249057"/>
            <a:ext cx="1138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The business is experiencing strong positive momentum, with more than double the sales share in June compared to February.</a:t>
            </a:r>
            <a:endParaRPr lang="en-ZA" sz="1400" dirty="0">
              <a:solidFill>
                <a:srgbClr val="080808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AECAC4-4B6C-BBAA-6979-F160528E9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099379"/>
              </p:ext>
            </p:extLst>
          </p:nvPr>
        </p:nvGraphicFramePr>
        <p:xfrm>
          <a:off x="3328543" y="1040493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D4BF247-64C0-1C19-8744-899AC63F8A57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165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9EA8D-A545-4E36-FDF1-C46780FC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DF0003-0799-95BD-3798-72F9512C334B}"/>
              </a:ext>
            </a:extLst>
          </p:cNvPr>
          <p:cNvSpPr txBox="1"/>
          <p:nvPr/>
        </p:nvSpPr>
        <p:spPr>
          <a:xfrm>
            <a:off x="3355481" y="197334"/>
            <a:ext cx="5481052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Category Time Interval &amp; Day Classification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7C7D6-7AC5-873C-F0CE-37ECB371399E}"/>
              </a:ext>
            </a:extLst>
          </p:cNvPr>
          <p:cNvSpPr txBox="1"/>
          <p:nvPr/>
        </p:nvSpPr>
        <p:spPr>
          <a:xfrm>
            <a:off x="404341" y="4431832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48D46F2-5C45-9766-8E5C-827472239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42" y="4770386"/>
            <a:ext cx="1138331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Most sales are generated during Night and Evening, especially for Coffee and Tea, suggesting customer preference for these beverages later in the day.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Weekends drive significantly higher sales, especially for Coffee, Tea, and Bakery items, indicating strong consumer activity during leisure days.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516A5-DF37-78C3-BA2A-FC6CEC360BE6}"/>
              </a:ext>
            </a:extLst>
          </p:cNvPr>
          <p:cNvSpPr txBox="1"/>
          <p:nvPr/>
        </p:nvSpPr>
        <p:spPr>
          <a:xfrm>
            <a:off x="404341" y="5925889"/>
            <a:ext cx="151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B00DC-B23C-F4DC-02DA-9E4B35ACD84A}"/>
              </a:ext>
            </a:extLst>
          </p:cNvPr>
          <p:cNvSpPr txBox="1"/>
          <p:nvPr/>
        </p:nvSpPr>
        <p:spPr>
          <a:xfrm>
            <a:off x="404341" y="6291334"/>
            <a:ext cx="1138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Peak sales occur at night and on weekends, driven primarily by Coffee and Tea.</a:t>
            </a:r>
            <a:endParaRPr lang="en-ZA" sz="1400" dirty="0">
              <a:solidFill>
                <a:srgbClr val="080808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7C949-AC60-BEC3-6BE1-472EA30F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1" y="789804"/>
            <a:ext cx="5400000" cy="3491271"/>
          </a:xfrm>
          <a:prstGeom prst="rect">
            <a:avLst/>
          </a:prstGeom>
          <a:ln w="12700">
            <a:solidFill>
              <a:srgbClr val="080808">
                <a:alpha val="99000"/>
              </a:srgbClr>
            </a:solidFill>
          </a:ln>
        </p:spPr>
      </p:pic>
      <p:pic>
        <p:nvPicPr>
          <p:cNvPr id="14" name="Picture 13" descr="A graph showing the amount of a product&#10;&#10;AI-generated content may be incorrect.">
            <a:extLst>
              <a:ext uri="{FF2B5EF4-FFF2-40B4-BE49-F238E27FC236}">
                <a16:creationId xmlns:a16="http://schemas.microsoft.com/office/drawing/2014/main" id="{324DCB35-30ED-FA9A-6140-ACA7ABAD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1591"/>
            <a:ext cx="5605540" cy="3491271"/>
          </a:xfrm>
          <a:prstGeom prst="rect">
            <a:avLst/>
          </a:prstGeom>
          <a:ln w="12700">
            <a:solidFill>
              <a:srgbClr val="080808">
                <a:alpha val="99000"/>
              </a:srgb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5C71B0-5F06-8DCE-7BA8-4296C38807E4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34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36D3-A488-CD02-A85B-FF13C3F4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369FA7-D3E9-FB6B-DED5-C3ED65A56927}"/>
              </a:ext>
            </a:extLst>
          </p:cNvPr>
          <p:cNvSpPr txBox="1"/>
          <p:nvPr/>
        </p:nvSpPr>
        <p:spPr>
          <a:xfrm>
            <a:off x="4197671" y="335449"/>
            <a:ext cx="3057248" cy="369332"/>
          </a:xfrm>
          <a:prstGeom prst="rect">
            <a:avLst/>
          </a:prstGeom>
          <a:noFill/>
          <a:ln w="12700">
            <a:solidFill>
              <a:srgbClr val="080808">
                <a:alpha val="99000"/>
              </a:srgb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Sales/Day Name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B7960-2175-17D3-6A31-88B2DACEF0CE}"/>
              </a:ext>
            </a:extLst>
          </p:cNvPr>
          <p:cNvSpPr txBox="1"/>
          <p:nvPr/>
        </p:nvSpPr>
        <p:spPr>
          <a:xfrm>
            <a:off x="404341" y="4674761"/>
            <a:ext cx="100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Insights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4A085-A39D-0783-4CB7-306F270CEFE5}"/>
              </a:ext>
            </a:extLst>
          </p:cNvPr>
          <p:cNvSpPr txBox="1"/>
          <p:nvPr/>
        </p:nvSpPr>
        <p:spPr>
          <a:xfrm>
            <a:off x="404341" y="5694243"/>
            <a:ext cx="151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Summary</a:t>
            </a:r>
            <a:endParaRPr lang="en-ZA" sz="16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83BF5-A83A-B4AB-39C7-AB9A459B8B53}"/>
              </a:ext>
            </a:extLst>
          </p:cNvPr>
          <p:cNvSpPr txBox="1"/>
          <p:nvPr/>
        </p:nvSpPr>
        <p:spPr>
          <a:xfrm>
            <a:off x="254833" y="6095475"/>
            <a:ext cx="11383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80808"/>
                </a:solidFill>
              </a:rPr>
              <a:t>Sales are consistently distributed across all days, with Monday and Friday showing marginally higher activity. This steady trend suggests strong and balanced customer engagement throughout the week.</a:t>
            </a:r>
            <a:endParaRPr lang="en-ZA" sz="1400" dirty="0">
              <a:solidFill>
                <a:srgbClr val="080808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E032F-C339-5DCF-A20A-0DC4933F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95" y="985753"/>
            <a:ext cx="5400000" cy="3377921"/>
          </a:xfrm>
          <a:prstGeom prst="rect">
            <a:avLst/>
          </a:prstGeom>
          <a:ln w="12700">
            <a:solidFill>
              <a:srgbClr val="080808">
                <a:alpha val="99000"/>
              </a:srgbClr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2EB4C41-4EDC-1724-7A21-98F764B5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33" y="5044909"/>
            <a:ext cx="89851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There are no sharp peaks or drops, implying a stable demand pattern without dependence on specific days.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The slight rise on Monday and Friday could be linked to routine workweek patterns.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1D1A-D36B-9E43-3EA3-E8FB8B49121E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61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21403-6430-74DD-185F-B591E300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37A77-57F7-12BF-0129-78A9420C7368}"/>
              </a:ext>
            </a:extLst>
          </p:cNvPr>
          <p:cNvSpPr txBox="1"/>
          <p:nvPr/>
        </p:nvSpPr>
        <p:spPr>
          <a:xfrm>
            <a:off x="1019331" y="64457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Conclusion</a:t>
            </a:r>
            <a:endParaRPr lang="en-ZA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FAC7B-A890-1772-3D72-7D2EBDE4D692}"/>
              </a:ext>
            </a:extLst>
          </p:cNvPr>
          <p:cNvSpPr txBox="1"/>
          <p:nvPr/>
        </p:nvSpPr>
        <p:spPr>
          <a:xfrm>
            <a:off x="1304143" y="1454046"/>
            <a:ext cx="9923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80808"/>
                </a:solidFill>
              </a:rPr>
              <a:t>Overall revenue and sales have shown consistent growth.</a:t>
            </a:r>
          </a:p>
          <a:p>
            <a:endParaRPr lang="en-US" dirty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80808"/>
                </a:solidFill>
              </a:rPr>
              <a:t>Continue this momentum through seasonal campaigns and customer loyalty programs.</a:t>
            </a:r>
          </a:p>
          <a:p>
            <a:endParaRPr lang="en-US" dirty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80808"/>
                </a:solidFill>
              </a:rPr>
              <a:t>Monitor performance monthly to identify new peaks and dips early.</a:t>
            </a:r>
          </a:p>
          <a:p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08284-904F-11E3-0372-F386E26B5F25}"/>
              </a:ext>
            </a:extLst>
          </p:cNvPr>
          <p:cNvSpPr txBox="1"/>
          <p:nvPr/>
        </p:nvSpPr>
        <p:spPr>
          <a:xfrm rot="5400000">
            <a:off x="-1041789" y="1041789"/>
            <a:ext cx="232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Bright Coffee Shop</a:t>
            </a:r>
            <a:endParaRPr lang="en-ZA" sz="10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4536088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702</Words>
  <Application>Microsoft Office PowerPoint</Application>
  <PresentationFormat>Widescreen</PresentationFormat>
  <Paragraphs>93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Berkshire Swash</vt:lpstr>
      <vt:lpstr>Open Sans</vt:lpstr>
      <vt:lpstr>Coffee Vibes XL by Slidesgo</vt:lpstr>
      <vt:lpstr>Coffee Shop       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Boitumelo Twala</dc:creator>
  <cp:lastModifiedBy>Boitumelo Twala</cp:lastModifiedBy>
  <cp:revision>14</cp:revision>
  <dcterms:created xsi:type="dcterms:W3CDTF">2025-10-30T13:52:55Z</dcterms:created>
  <dcterms:modified xsi:type="dcterms:W3CDTF">2025-10-31T19:23:37Z</dcterms:modified>
</cp:coreProperties>
</file>